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2" r:id="rId3"/>
    <p:sldId id="257" r:id="rId4"/>
    <p:sldId id="268" r:id="rId5"/>
    <p:sldId id="267" r:id="rId6"/>
    <p:sldId id="269" r:id="rId7"/>
    <p:sldId id="263" r:id="rId8"/>
    <p:sldId id="266" r:id="rId9"/>
    <p:sldId id="270" r:id="rId10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EC20E35-A176-4012-BC5E-935CFFF8708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599" autoAdjust="0"/>
  </p:normalViewPr>
  <p:slideViewPr>
    <p:cSldViewPr>
      <p:cViewPr varScale="1">
        <p:scale>
          <a:sx n="88" d="100"/>
          <a:sy n="88" d="100"/>
        </p:scale>
        <p:origin x="451" y="62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2" d="100"/>
          <a:sy n="52" d="100"/>
        </p:scale>
        <p:origin x="2664" y="3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TL Linux,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Maltego</a:t>
            </a:r>
            <a:r>
              <a:rPr lang="en-US" baseline="0" dirty="0" smtClean="0"/>
              <a:t>, Google advanced operators, etc.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922-4424-B2DD-C859DF438FD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922-4424-B2DD-C859DF438FD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922-4424-B2DD-C859DF438F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4459512"/>
        <c:axId val="284457552"/>
      </c:barChart>
      <c:catAx>
        <c:axId val="284459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4457552"/>
        <c:crosses val="autoZero"/>
        <c:auto val="1"/>
        <c:lblAlgn val="ctr"/>
        <c:lblOffset val="100"/>
        <c:noMultiLvlLbl val="0"/>
      </c:catAx>
      <c:valAx>
        <c:axId val="2844575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4459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119837-5B71-4D44-BB01-DB0B084933C8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477D14C5-CED9-4CFC-B338-DFB0C8090B9F}">
      <dgm:prSet phldrT="[Text]"/>
      <dgm:spPr/>
      <dgm:t>
        <a:bodyPr/>
        <a:lstStyle/>
        <a:p>
          <a:r>
            <a:rPr lang="en-US" dirty="0" smtClean="0"/>
            <a:t>Facebook user name</a:t>
          </a:r>
          <a:endParaRPr lang="en-US" dirty="0"/>
        </a:p>
      </dgm:t>
      <dgm:extLst/>
    </dgm:pt>
    <dgm:pt modelId="{92DFCBC7-BC14-4697-8ECD-BF0D5B1EDA3B}" type="parTrans" cxnId="{7D461F02-AB37-447A-AC6B-D31C4D2EC6A9}">
      <dgm:prSet/>
      <dgm:spPr/>
      <dgm:t>
        <a:bodyPr/>
        <a:lstStyle/>
        <a:p>
          <a:endParaRPr lang="en-US"/>
        </a:p>
      </dgm:t>
    </dgm:pt>
    <dgm:pt modelId="{87E3C0DB-7BEE-424E-8E11-B838D238D595}" type="sibTrans" cxnId="{7D461F02-AB37-447A-AC6B-D31C4D2EC6A9}">
      <dgm:prSet/>
      <dgm:spPr/>
      <dgm:t>
        <a:bodyPr/>
        <a:lstStyle/>
        <a:p>
          <a:endParaRPr lang="en-US"/>
        </a:p>
      </dgm:t>
    </dgm:pt>
    <dgm:pt modelId="{C111C18A-FD96-4E63-821A-54D70D8DC65F}">
      <dgm:prSet phldrT="[Text]"/>
      <dgm:spPr/>
      <dgm:t>
        <a:bodyPr/>
        <a:lstStyle/>
        <a:p>
          <a:r>
            <a:rPr lang="en-US" dirty="0" smtClean="0"/>
            <a:t>A specific Facebook post</a:t>
          </a:r>
          <a:endParaRPr lang="en-US" dirty="0"/>
        </a:p>
      </dgm:t>
    </dgm:pt>
    <dgm:pt modelId="{83BE74EF-FAB4-45A2-BBED-7CD5259AB210}" type="parTrans" cxnId="{FFD8B471-C98F-4DB5-8DE3-2AB7E896ADD5}">
      <dgm:prSet/>
      <dgm:spPr/>
      <dgm:t>
        <a:bodyPr/>
        <a:lstStyle/>
        <a:p>
          <a:endParaRPr lang="en-US"/>
        </a:p>
      </dgm:t>
    </dgm:pt>
    <dgm:pt modelId="{B4F34DE2-2DAE-4F88-8C78-BD8892EBF4FF}" type="sibTrans" cxnId="{FFD8B471-C98F-4DB5-8DE3-2AB7E896ADD5}">
      <dgm:prSet/>
      <dgm:spPr/>
      <dgm:t>
        <a:bodyPr/>
        <a:lstStyle/>
        <a:p>
          <a:endParaRPr lang="en-US"/>
        </a:p>
      </dgm:t>
    </dgm:pt>
    <dgm:pt modelId="{33EAD35F-38F2-4CB7-9A6D-B04FFD8A51FD}">
      <dgm:prSet phldrT="[Text]"/>
      <dgm:spPr/>
      <dgm:t>
        <a:bodyPr/>
        <a:lstStyle/>
        <a:p>
          <a:r>
            <a:rPr lang="en-US" dirty="0" smtClean="0"/>
            <a:t>User’s email address</a:t>
          </a:r>
          <a:endParaRPr lang="en-US" dirty="0"/>
        </a:p>
      </dgm:t>
    </dgm:pt>
    <dgm:pt modelId="{81FE7DB1-4BFC-4407-80A9-E5514E94C61D}" type="parTrans" cxnId="{FAC3D40F-8E66-452D-9CA4-C2871F2D10EF}">
      <dgm:prSet/>
      <dgm:spPr/>
      <dgm:t>
        <a:bodyPr/>
        <a:lstStyle/>
        <a:p>
          <a:endParaRPr lang="en-US"/>
        </a:p>
      </dgm:t>
    </dgm:pt>
    <dgm:pt modelId="{4B66B839-1910-459B-92B2-14846EBA7A70}" type="sibTrans" cxnId="{FAC3D40F-8E66-452D-9CA4-C2871F2D10EF}">
      <dgm:prSet/>
      <dgm:spPr/>
      <dgm:t>
        <a:bodyPr/>
        <a:lstStyle/>
        <a:p>
          <a:endParaRPr lang="en-US"/>
        </a:p>
      </dgm:t>
    </dgm:pt>
    <dgm:pt modelId="{3C67E77D-62FA-499D-B5E6-E79A091C5267}">
      <dgm:prSet phldrT="[Text]"/>
      <dgm:spPr/>
      <dgm:t>
        <a:bodyPr/>
        <a:lstStyle/>
        <a:p>
          <a:r>
            <a:rPr lang="en-US" dirty="0" smtClean="0"/>
            <a:t>Data breach dump</a:t>
          </a:r>
          <a:endParaRPr lang="en-US" dirty="0"/>
        </a:p>
      </dgm:t>
    </dgm:pt>
    <dgm:pt modelId="{5337D229-E330-4525-B0FA-14EC5A80604A}" type="parTrans" cxnId="{32AA6160-4426-4C4D-93AE-E2F474E37AD9}">
      <dgm:prSet/>
      <dgm:spPr/>
      <dgm:t>
        <a:bodyPr/>
        <a:lstStyle/>
        <a:p>
          <a:endParaRPr lang="en-US"/>
        </a:p>
      </dgm:t>
    </dgm:pt>
    <dgm:pt modelId="{C056AC5D-B04E-4376-A1CB-3EAB7BE5AF5B}" type="sibTrans" cxnId="{32AA6160-4426-4C4D-93AE-E2F474E37AD9}">
      <dgm:prSet/>
      <dgm:spPr/>
      <dgm:t>
        <a:bodyPr/>
        <a:lstStyle/>
        <a:p>
          <a:endParaRPr lang="en-US"/>
        </a:p>
      </dgm:t>
    </dgm:pt>
    <dgm:pt modelId="{D6510970-8F9C-4B45-A0F3-6ACB9AA76D40}">
      <dgm:prSet phldrT="[Text]"/>
      <dgm:spPr/>
      <dgm:t>
        <a:bodyPr/>
        <a:lstStyle/>
        <a:p>
          <a:r>
            <a:rPr lang="en-US" dirty="0" smtClean="0"/>
            <a:t>User’s password hash</a:t>
          </a:r>
          <a:endParaRPr lang="en-US" dirty="0"/>
        </a:p>
      </dgm:t>
    </dgm:pt>
    <dgm:pt modelId="{7A9FC291-2B6A-4475-8B09-917F9F09E3AB}" type="parTrans" cxnId="{C6E7222A-5F84-456A-9806-D51868FAF8A9}">
      <dgm:prSet/>
      <dgm:spPr/>
      <dgm:t>
        <a:bodyPr/>
        <a:lstStyle/>
        <a:p>
          <a:endParaRPr lang="en-US"/>
        </a:p>
      </dgm:t>
    </dgm:pt>
    <dgm:pt modelId="{4B87F32C-3630-48F2-9114-4262C0BEEA9E}" type="sibTrans" cxnId="{C6E7222A-5F84-456A-9806-D51868FAF8A9}">
      <dgm:prSet/>
      <dgm:spPr/>
      <dgm:t>
        <a:bodyPr/>
        <a:lstStyle/>
        <a:p>
          <a:endParaRPr lang="en-US"/>
        </a:p>
      </dgm:t>
    </dgm:pt>
    <dgm:pt modelId="{709ED9DC-E391-4C6C-B788-93F1C2EFB6FD}">
      <dgm:prSet phldrT="[Text]"/>
      <dgm:spPr/>
      <dgm:t>
        <a:bodyPr/>
        <a:lstStyle/>
        <a:p>
          <a:r>
            <a:rPr lang="en-US" dirty="0" smtClean="0"/>
            <a:t>User’s unique password</a:t>
          </a:r>
          <a:endParaRPr lang="en-US" dirty="0"/>
        </a:p>
      </dgm:t>
    </dgm:pt>
    <dgm:pt modelId="{B5FA6CF0-E0A0-46A0-93C9-B722B31A8A9C}" type="parTrans" cxnId="{78E3C3B3-FD19-41A6-A9CC-BB3375A6FF81}">
      <dgm:prSet/>
      <dgm:spPr/>
      <dgm:t>
        <a:bodyPr/>
        <a:lstStyle/>
        <a:p>
          <a:endParaRPr lang="en-US"/>
        </a:p>
      </dgm:t>
    </dgm:pt>
    <dgm:pt modelId="{F3C03C29-D7FF-4D61-8D75-8B75B2F589EC}" type="sibTrans" cxnId="{78E3C3B3-FD19-41A6-A9CC-BB3375A6FF81}">
      <dgm:prSet/>
      <dgm:spPr/>
      <dgm:t>
        <a:bodyPr/>
        <a:lstStyle/>
        <a:p>
          <a:endParaRPr lang="en-US"/>
        </a:p>
      </dgm:t>
    </dgm:pt>
    <dgm:pt modelId="{CC6B7442-0B72-4EF2-9F13-1325B51AFF9F}">
      <dgm:prSet phldrT="[Text]"/>
      <dgm:spPr/>
      <dgm:t>
        <a:bodyPr/>
        <a:lstStyle/>
        <a:p>
          <a:r>
            <a:rPr lang="en-US" dirty="0" smtClean="0"/>
            <a:t>The user’s real email address</a:t>
          </a:r>
          <a:endParaRPr lang="en-US" dirty="0"/>
        </a:p>
      </dgm:t>
    </dgm:pt>
    <dgm:pt modelId="{E3D139E0-5DC2-4F8E-9F8F-B3F0EBCD4689}" type="parTrans" cxnId="{102D6D4D-90C9-40F4-A001-35DCC329B127}">
      <dgm:prSet/>
      <dgm:spPr/>
      <dgm:t>
        <a:bodyPr/>
        <a:lstStyle/>
        <a:p>
          <a:endParaRPr lang="en-US"/>
        </a:p>
      </dgm:t>
    </dgm:pt>
    <dgm:pt modelId="{FF80E1BA-0D6F-4EE8-9640-892A5897DBCD}" type="sibTrans" cxnId="{102D6D4D-90C9-40F4-A001-35DCC329B127}">
      <dgm:prSet/>
      <dgm:spPr/>
      <dgm:t>
        <a:bodyPr/>
        <a:lstStyle/>
        <a:p>
          <a:endParaRPr lang="en-US"/>
        </a:p>
      </dgm:t>
    </dgm:pt>
    <dgm:pt modelId="{FE0A3CAE-D039-42F2-AF12-1E6F6793A633}">
      <dgm:prSet phldrT="[Text]"/>
      <dgm:spPr/>
      <dgm:t>
        <a:bodyPr/>
        <a:lstStyle/>
        <a:p>
          <a:r>
            <a:rPr lang="en-US" dirty="0" smtClean="0"/>
            <a:t>The user’s real identity &amp; location</a:t>
          </a:r>
          <a:endParaRPr lang="en-US" dirty="0"/>
        </a:p>
      </dgm:t>
    </dgm:pt>
    <dgm:pt modelId="{7E2ED2D1-AFF4-4DED-BB53-30A310825CE2}" type="parTrans" cxnId="{A6FB3C49-AB75-4315-BB6B-886AA454F16F}">
      <dgm:prSet/>
      <dgm:spPr/>
      <dgm:t>
        <a:bodyPr/>
        <a:lstStyle/>
        <a:p>
          <a:endParaRPr lang="en-US"/>
        </a:p>
      </dgm:t>
    </dgm:pt>
    <dgm:pt modelId="{417BDEF2-191B-4000-BDE8-D3D22A51FCF3}" type="sibTrans" cxnId="{A6FB3C49-AB75-4315-BB6B-886AA454F16F}">
      <dgm:prSet/>
      <dgm:spPr/>
      <dgm:t>
        <a:bodyPr/>
        <a:lstStyle/>
        <a:p>
          <a:endParaRPr lang="en-US"/>
        </a:p>
      </dgm:t>
    </dgm:pt>
    <dgm:pt modelId="{ED5DCCC5-BCA8-4491-AA37-BAF153ECA184}" type="pres">
      <dgm:prSet presAssocID="{90119837-5B71-4D44-BB01-DB0B084933C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9DD881E-A532-414B-870C-8ADE2076F78C}" type="pres">
      <dgm:prSet presAssocID="{477D14C5-CED9-4CFC-B338-DFB0C8090B9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5F6E02-AD43-4E7A-935B-DDF5D6C74800}" type="pres">
      <dgm:prSet presAssocID="{477D14C5-CED9-4CFC-B338-DFB0C8090B9F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203336-F3DE-4B3A-BCF4-0F68C23AC2BB}" type="pres">
      <dgm:prSet presAssocID="{3C67E77D-62FA-499D-B5E6-E79A091C526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2956A5-ADC8-4959-B856-589B9D9B9635}" type="pres">
      <dgm:prSet presAssocID="{3C67E77D-62FA-499D-B5E6-E79A091C5267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4CB5D5-837D-47FC-9E42-A26D800BC695}" type="pres">
      <dgm:prSet presAssocID="{CC6B7442-0B72-4EF2-9F13-1325B51AFF9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B7B17B-8600-44B0-B235-389E5D71D804}" type="pres">
      <dgm:prSet presAssocID="{CC6B7442-0B72-4EF2-9F13-1325B51AFF9F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5B80D8C-EBB2-4A80-BB6C-93E30B69F4BB}" type="presOf" srcId="{33EAD35F-38F2-4CB7-9A6D-B04FFD8A51FD}" destId="{CD5F6E02-AD43-4E7A-935B-DDF5D6C74800}" srcOrd="0" destOrd="1" presId="urn:microsoft.com/office/officeart/2005/8/layout/vList2"/>
    <dgm:cxn modelId="{C6E7222A-5F84-456A-9806-D51868FAF8A9}" srcId="{3C67E77D-62FA-499D-B5E6-E79A091C5267}" destId="{D6510970-8F9C-4B45-A0F3-6ACB9AA76D40}" srcOrd="0" destOrd="0" parTransId="{7A9FC291-2B6A-4475-8B09-917F9F09E3AB}" sibTransId="{4B87F32C-3630-48F2-9114-4262C0BEEA9E}"/>
    <dgm:cxn modelId="{F3770B74-60B7-438A-9C14-87FF95D04624}" type="presOf" srcId="{FE0A3CAE-D039-42F2-AF12-1E6F6793A633}" destId="{08B7B17B-8600-44B0-B235-389E5D71D804}" srcOrd="0" destOrd="0" presId="urn:microsoft.com/office/officeart/2005/8/layout/vList2"/>
    <dgm:cxn modelId="{87AD0085-41E8-4E29-BBED-9D1036577237}" type="presOf" srcId="{C111C18A-FD96-4E63-821A-54D70D8DC65F}" destId="{CD5F6E02-AD43-4E7A-935B-DDF5D6C74800}" srcOrd="0" destOrd="0" presId="urn:microsoft.com/office/officeart/2005/8/layout/vList2"/>
    <dgm:cxn modelId="{AB09493F-37CB-481D-BE1C-7A521AC3963B}" type="presOf" srcId="{477D14C5-CED9-4CFC-B338-DFB0C8090B9F}" destId="{A9DD881E-A532-414B-870C-8ADE2076F78C}" srcOrd="0" destOrd="0" presId="urn:microsoft.com/office/officeart/2005/8/layout/vList2"/>
    <dgm:cxn modelId="{FAC3D40F-8E66-452D-9CA4-C2871F2D10EF}" srcId="{477D14C5-CED9-4CFC-B338-DFB0C8090B9F}" destId="{33EAD35F-38F2-4CB7-9A6D-B04FFD8A51FD}" srcOrd="1" destOrd="0" parTransId="{81FE7DB1-4BFC-4407-80A9-E5514E94C61D}" sibTransId="{4B66B839-1910-459B-92B2-14846EBA7A70}"/>
    <dgm:cxn modelId="{A677E445-9D5B-4C26-A5C5-42BF01249F61}" type="presOf" srcId="{709ED9DC-E391-4C6C-B788-93F1C2EFB6FD}" destId="{782956A5-ADC8-4959-B856-589B9D9B9635}" srcOrd="0" destOrd="1" presId="urn:microsoft.com/office/officeart/2005/8/layout/vList2"/>
    <dgm:cxn modelId="{32AA6160-4426-4C4D-93AE-E2F474E37AD9}" srcId="{90119837-5B71-4D44-BB01-DB0B084933C8}" destId="{3C67E77D-62FA-499D-B5E6-E79A091C5267}" srcOrd="1" destOrd="0" parTransId="{5337D229-E330-4525-B0FA-14EC5A80604A}" sibTransId="{C056AC5D-B04E-4376-A1CB-3EAB7BE5AF5B}"/>
    <dgm:cxn modelId="{DC6E05B4-83E9-4C3F-9822-9E1D41C41D9E}" type="presOf" srcId="{CC6B7442-0B72-4EF2-9F13-1325B51AFF9F}" destId="{D64CB5D5-837D-47FC-9E42-A26D800BC695}" srcOrd="0" destOrd="0" presId="urn:microsoft.com/office/officeart/2005/8/layout/vList2"/>
    <dgm:cxn modelId="{A6FB3C49-AB75-4315-BB6B-886AA454F16F}" srcId="{CC6B7442-0B72-4EF2-9F13-1325B51AFF9F}" destId="{FE0A3CAE-D039-42F2-AF12-1E6F6793A633}" srcOrd="0" destOrd="0" parTransId="{7E2ED2D1-AFF4-4DED-BB53-30A310825CE2}" sibTransId="{417BDEF2-191B-4000-BDE8-D3D22A51FCF3}"/>
    <dgm:cxn modelId="{44946EF3-425E-42C8-A6FB-ABA83804B586}" type="presOf" srcId="{D6510970-8F9C-4B45-A0F3-6ACB9AA76D40}" destId="{782956A5-ADC8-4959-B856-589B9D9B9635}" srcOrd="0" destOrd="0" presId="urn:microsoft.com/office/officeart/2005/8/layout/vList2"/>
    <dgm:cxn modelId="{E2EE33AC-3CDB-41AB-99D0-EE89822B0377}" type="presOf" srcId="{90119837-5B71-4D44-BB01-DB0B084933C8}" destId="{ED5DCCC5-BCA8-4491-AA37-BAF153ECA184}" srcOrd="0" destOrd="0" presId="urn:microsoft.com/office/officeart/2005/8/layout/vList2"/>
    <dgm:cxn modelId="{80D369CF-62F1-4541-AEE2-AB29E5A204FB}" type="presOf" srcId="{3C67E77D-62FA-499D-B5E6-E79A091C5267}" destId="{81203336-F3DE-4B3A-BCF4-0F68C23AC2BB}" srcOrd="0" destOrd="0" presId="urn:microsoft.com/office/officeart/2005/8/layout/vList2"/>
    <dgm:cxn modelId="{7D461F02-AB37-447A-AC6B-D31C4D2EC6A9}" srcId="{90119837-5B71-4D44-BB01-DB0B084933C8}" destId="{477D14C5-CED9-4CFC-B338-DFB0C8090B9F}" srcOrd="0" destOrd="0" parTransId="{92DFCBC7-BC14-4697-8ECD-BF0D5B1EDA3B}" sibTransId="{87E3C0DB-7BEE-424E-8E11-B838D238D595}"/>
    <dgm:cxn modelId="{78E3C3B3-FD19-41A6-A9CC-BB3375A6FF81}" srcId="{3C67E77D-62FA-499D-B5E6-E79A091C5267}" destId="{709ED9DC-E391-4C6C-B788-93F1C2EFB6FD}" srcOrd="1" destOrd="0" parTransId="{B5FA6CF0-E0A0-46A0-93C9-B722B31A8A9C}" sibTransId="{F3C03C29-D7FF-4D61-8D75-8B75B2F589EC}"/>
    <dgm:cxn modelId="{FFD8B471-C98F-4DB5-8DE3-2AB7E896ADD5}" srcId="{477D14C5-CED9-4CFC-B338-DFB0C8090B9F}" destId="{C111C18A-FD96-4E63-821A-54D70D8DC65F}" srcOrd="0" destOrd="0" parTransId="{83BE74EF-FAB4-45A2-BBED-7CD5259AB210}" sibTransId="{B4F34DE2-2DAE-4F88-8C78-BD8892EBF4FF}"/>
    <dgm:cxn modelId="{102D6D4D-90C9-40F4-A001-35DCC329B127}" srcId="{90119837-5B71-4D44-BB01-DB0B084933C8}" destId="{CC6B7442-0B72-4EF2-9F13-1325B51AFF9F}" srcOrd="2" destOrd="0" parTransId="{E3D139E0-5DC2-4F8E-9F8F-B3F0EBCD4689}" sibTransId="{FF80E1BA-0D6F-4EE8-9640-892A5897DBCD}"/>
    <dgm:cxn modelId="{8ED8745E-70AE-4940-BBB9-FB6376BDA0D9}" type="presParOf" srcId="{ED5DCCC5-BCA8-4491-AA37-BAF153ECA184}" destId="{A9DD881E-A532-414B-870C-8ADE2076F78C}" srcOrd="0" destOrd="0" presId="urn:microsoft.com/office/officeart/2005/8/layout/vList2"/>
    <dgm:cxn modelId="{31CF7A1A-6E4D-4D10-861C-4FF0D37EB7F8}" type="presParOf" srcId="{ED5DCCC5-BCA8-4491-AA37-BAF153ECA184}" destId="{CD5F6E02-AD43-4E7A-935B-DDF5D6C74800}" srcOrd="1" destOrd="0" presId="urn:microsoft.com/office/officeart/2005/8/layout/vList2"/>
    <dgm:cxn modelId="{9126909B-F016-45D1-8092-6C3135AB4C8A}" type="presParOf" srcId="{ED5DCCC5-BCA8-4491-AA37-BAF153ECA184}" destId="{81203336-F3DE-4B3A-BCF4-0F68C23AC2BB}" srcOrd="2" destOrd="0" presId="urn:microsoft.com/office/officeart/2005/8/layout/vList2"/>
    <dgm:cxn modelId="{730D2F2D-B4CA-4D4B-834E-CF6050C80AD0}" type="presParOf" srcId="{ED5DCCC5-BCA8-4491-AA37-BAF153ECA184}" destId="{782956A5-ADC8-4959-B856-589B9D9B9635}" srcOrd="3" destOrd="0" presId="urn:microsoft.com/office/officeart/2005/8/layout/vList2"/>
    <dgm:cxn modelId="{4902803D-CBF9-4D0B-9ABD-A3F2B1110870}" type="presParOf" srcId="{ED5DCCC5-BCA8-4491-AA37-BAF153ECA184}" destId="{D64CB5D5-837D-47FC-9E42-A26D800BC695}" srcOrd="4" destOrd="0" presId="urn:microsoft.com/office/officeart/2005/8/layout/vList2"/>
    <dgm:cxn modelId="{23FA2328-0584-487D-931D-ED8370AFC6E0}" type="presParOf" srcId="{ED5DCCC5-BCA8-4491-AA37-BAF153ECA184}" destId="{08B7B17B-8600-44B0-B235-389E5D71D804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DD881E-A532-414B-870C-8ADE2076F78C}">
      <dsp:nvSpPr>
        <dsp:cNvPr id="0" name=""/>
        <dsp:cNvSpPr/>
      </dsp:nvSpPr>
      <dsp:spPr>
        <a:xfrm>
          <a:off x="0" y="212077"/>
          <a:ext cx="4419600" cy="64759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Facebook user name</a:t>
          </a:r>
          <a:endParaRPr lang="en-US" sz="2700" kern="1200" dirty="0"/>
        </a:p>
      </dsp:txBody>
      <dsp:txXfrm>
        <a:off x="31613" y="243690"/>
        <a:ext cx="4356374" cy="584369"/>
      </dsp:txXfrm>
    </dsp:sp>
    <dsp:sp modelId="{CD5F6E02-AD43-4E7A-935B-DDF5D6C74800}">
      <dsp:nvSpPr>
        <dsp:cNvPr id="0" name=""/>
        <dsp:cNvSpPr/>
      </dsp:nvSpPr>
      <dsp:spPr>
        <a:xfrm>
          <a:off x="0" y="859672"/>
          <a:ext cx="4419600" cy="7265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322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100" kern="1200" dirty="0" smtClean="0"/>
            <a:t>A specific Facebook post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100" kern="1200" dirty="0" smtClean="0"/>
            <a:t>User’s email address</a:t>
          </a:r>
          <a:endParaRPr lang="en-US" sz="2100" kern="1200" dirty="0"/>
        </a:p>
      </dsp:txBody>
      <dsp:txXfrm>
        <a:off x="0" y="859672"/>
        <a:ext cx="4419600" cy="726570"/>
      </dsp:txXfrm>
    </dsp:sp>
    <dsp:sp modelId="{81203336-F3DE-4B3A-BCF4-0F68C23AC2BB}">
      <dsp:nvSpPr>
        <dsp:cNvPr id="0" name=""/>
        <dsp:cNvSpPr/>
      </dsp:nvSpPr>
      <dsp:spPr>
        <a:xfrm>
          <a:off x="0" y="1586242"/>
          <a:ext cx="4419600" cy="64759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Data breach dump</a:t>
          </a:r>
          <a:endParaRPr lang="en-US" sz="2700" kern="1200" dirty="0"/>
        </a:p>
      </dsp:txBody>
      <dsp:txXfrm>
        <a:off x="31613" y="1617855"/>
        <a:ext cx="4356374" cy="584369"/>
      </dsp:txXfrm>
    </dsp:sp>
    <dsp:sp modelId="{782956A5-ADC8-4959-B856-589B9D9B9635}">
      <dsp:nvSpPr>
        <dsp:cNvPr id="0" name=""/>
        <dsp:cNvSpPr/>
      </dsp:nvSpPr>
      <dsp:spPr>
        <a:xfrm>
          <a:off x="0" y="2233837"/>
          <a:ext cx="4419600" cy="7265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322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100" kern="1200" dirty="0" smtClean="0"/>
            <a:t>User’s password hash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100" kern="1200" dirty="0" smtClean="0"/>
            <a:t>User’s unique password</a:t>
          </a:r>
          <a:endParaRPr lang="en-US" sz="2100" kern="1200" dirty="0"/>
        </a:p>
      </dsp:txBody>
      <dsp:txXfrm>
        <a:off x="0" y="2233837"/>
        <a:ext cx="4419600" cy="726570"/>
      </dsp:txXfrm>
    </dsp:sp>
    <dsp:sp modelId="{D64CB5D5-837D-47FC-9E42-A26D800BC695}">
      <dsp:nvSpPr>
        <dsp:cNvPr id="0" name=""/>
        <dsp:cNvSpPr/>
      </dsp:nvSpPr>
      <dsp:spPr>
        <a:xfrm>
          <a:off x="0" y="2960407"/>
          <a:ext cx="4419600" cy="64759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The user’s real email address</a:t>
          </a:r>
          <a:endParaRPr lang="en-US" sz="2700" kern="1200" dirty="0"/>
        </a:p>
      </dsp:txBody>
      <dsp:txXfrm>
        <a:off x="31613" y="2992020"/>
        <a:ext cx="4356374" cy="584369"/>
      </dsp:txXfrm>
    </dsp:sp>
    <dsp:sp modelId="{08B7B17B-8600-44B0-B235-389E5D71D804}">
      <dsp:nvSpPr>
        <dsp:cNvPr id="0" name=""/>
        <dsp:cNvSpPr/>
      </dsp:nvSpPr>
      <dsp:spPr>
        <a:xfrm>
          <a:off x="0" y="3608002"/>
          <a:ext cx="4419600" cy="447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322" tIns="34290" rIns="192024" bIns="34290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100" kern="1200" dirty="0" smtClean="0"/>
            <a:t>The user’s real identity &amp; location</a:t>
          </a:r>
          <a:endParaRPr lang="en-US" sz="2100" kern="1200" dirty="0"/>
        </a:p>
      </dsp:txBody>
      <dsp:txXfrm>
        <a:off x="0" y="3608002"/>
        <a:ext cx="4419600" cy="447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4AA43A-3F76-4A13-9CD6-36134EB429E3}" type="datetimeFigureOut">
              <a:rPr lang="en-US"/>
              <a:t>3/16/2021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0423A-8BCE-448E-A97B-03A88B2B12C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74A4F-2B7A-4ECB-A400-260B2FFC03C1}" type="datetimeFigureOut">
              <a:rPr lang="en-US"/>
              <a:t>3/16/2021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2A70B-78F2-4DCF-B53B-C990D2FAFB8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256" name="line" descr="Line graphic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9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7" name="line" descr="Line graphic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3/16/2021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7" name="line" descr="Line graphic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08012" y="277813"/>
            <a:ext cx="9144001" cy="5898573"/>
          </a:xfrm>
        </p:spPr>
        <p:txBody>
          <a:bodyPr vert="eaVert"/>
          <a:lstStyle>
            <a:lvl5pPr>
              <a:defRPr/>
            </a:lvl5pPr>
            <a:lvl6pPr marL="1261872" indent="0">
              <a:buNone/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3/16/2021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167" name="line" descr="Line graphic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3/16/2021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Autofit/>
          </a:bodyPr>
          <a:lstStyle>
            <a:lvl1pPr algn="l">
              <a:defRPr sz="4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255" name="line" descr="Line graphic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7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3/16/2021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158" name="line" descr="Line graphic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3/16/2021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160" name="line" descr="Line graphic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Freef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0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56816"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/>
            </a:lvl8pPr>
            <a:lvl9pPr marL="1956816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3/16/2021</a:t>
            </a:fld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156" name="line" descr="Line graphic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3/16/2021</a:t>
            </a:fld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3/16/2021</a:t>
            </a:fld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grpSp>
        <p:nvGrpSpPr>
          <p:cNvPr id="615" name="frame" descr="Box graphic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Grou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ou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3/16/2021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614" name="frame" descr="Box graphic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Grou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ou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Freef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Freef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Freef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Freef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3/16/2021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E8FB1-0A7A-443E-AAF7-31D4FA1AA312}" type="datetimeFigureOut">
              <a:rPr lang="en-US" smtClean="0"/>
              <a:pPr/>
              <a:t>3/16/2021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54BD-C84D-46CE-8B72-31BFB26ABA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 is OSINT?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Open source intelligence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11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812" y="2362200"/>
            <a:ext cx="11466985" cy="26407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/>
              <a:t>Open-source intelligence (OSINT) is data collected from publicly available sources </a:t>
            </a:r>
            <a:endParaRPr lang="en-US" sz="2400" b="1" i="1" dirty="0" smtClean="0"/>
          </a:p>
          <a:p>
            <a:r>
              <a:rPr lang="en-US" sz="2400" b="1" i="1" dirty="0" smtClean="0"/>
              <a:t>to </a:t>
            </a:r>
            <a:r>
              <a:rPr lang="en-US" sz="2400" b="1" i="1" dirty="0"/>
              <a:t>be used in an intelligence context. In the intelligence community, the term “open” </a:t>
            </a:r>
            <a:endParaRPr lang="en-US" sz="2400" b="1" i="1" dirty="0" smtClean="0"/>
          </a:p>
          <a:p>
            <a:r>
              <a:rPr lang="en-US" sz="2400" b="1" i="1" dirty="0" smtClean="0"/>
              <a:t>refers </a:t>
            </a:r>
            <a:r>
              <a:rPr lang="en-US" sz="2400" b="1" i="1" dirty="0"/>
              <a:t>to overt, publicly available sources (as opposed to covert or clandestine sources). </a:t>
            </a:r>
            <a:endParaRPr lang="en-US" sz="2400" b="1" i="1" dirty="0" smtClean="0"/>
          </a:p>
          <a:p>
            <a:r>
              <a:rPr lang="en-US" sz="2400" b="1" i="1" dirty="0" smtClean="0"/>
              <a:t>It </a:t>
            </a:r>
            <a:r>
              <a:rPr lang="en-US" sz="2400" b="1" i="1" dirty="0"/>
              <a:t>is not related to open-source software or public intelligence.</a:t>
            </a:r>
          </a:p>
          <a:p>
            <a:endParaRPr lang="en-US" sz="2400" b="1" i="1" dirty="0"/>
          </a:p>
          <a:p>
            <a:r>
              <a:rPr lang="en-US" sz="2400" b="1" i="1" dirty="0"/>
              <a:t>Wikipedia</a:t>
            </a:r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6502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can we find with OSINT?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Email addresses</a:t>
            </a:r>
            <a:endParaRPr lang="en-US" dirty="0"/>
          </a:p>
          <a:p>
            <a:r>
              <a:rPr lang="en-US" dirty="0" smtClean="0"/>
              <a:t>Phone numbers</a:t>
            </a:r>
            <a:endParaRPr lang="en-US" dirty="0"/>
          </a:p>
          <a:p>
            <a:r>
              <a:rPr lang="en-US" dirty="0" smtClean="0"/>
              <a:t>Addresses</a:t>
            </a:r>
          </a:p>
          <a:p>
            <a:r>
              <a:rPr lang="en-US" dirty="0" smtClean="0"/>
              <a:t>Identities</a:t>
            </a:r>
          </a:p>
          <a:p>
            <a:r>
              <a:rPr lang="en-US" dirty="0" smtClean="0"/>
              <a:t>Background checks</a:t>
            </a:r>
          </a:p>
          <a:p>
            <a:r>
              <a:rPr lang="en-US" dirty="0" smtClean="0"/>
              <a:t>Social media accounts and information</a:t>
            </a:r>
          </a:p>
          <a:p>
            <a:r>
              <a:rPr lang="en-US" dirty="0" smtClean="0"/>
              <a:t>Criminal records</a:t>
            </a:r>
          </a:p>
          <a:p>
            <a:r>
              <a:rPr lang="en-US" dirty="0" smtClean="0"/>
              <a:t>Scams</a:t>
            </a:r>
          </a:p>
          <a:p>
            <a:r>
              <a:rPr lang="en-US" dirty="0" smtClean="0"/>
              <a:t>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53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uses OSINT?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Law enforcement</a:t>
            </a:r>
            <a:endParaRPr lang="en-US" dirty="0"/>
          </a:p>
          <a:p>
            <a:r>
              <a:rPr lang="en-US" dirty="0" smtClean="0"/>
              <a:t>Security professionals</a:t>
            </a:r>
            <a:endParaRPr lang="en-US" dirty="0"/>
          </a:p>
          <a:p>
            <a:r>
              <a:rPr lang="en-US" dirty="0" smtClean="0"/>
              <a:t>Malicious hackers</a:t>
            </a:r>
          </a:p>
          <a:p>
            <a:r>
              <a:rPr lang="en-US" dirty="0" smtClean="0"/>
              <a:t>Businesses</a:t>
            </a:r>
          </a:p>
          <a:p>
            <a:r>
              <a:rPr lang="en-US" dirty="0" smtClean="0"/>
              <a:t>Investigators</a:t>
            </a:r>
          </a:p>
          <a:p>
            <a:r>
              <a:rPr lang="en-US" dirty="0" smtClean="0"/>
              <a:t>Journalists</a:t>
            </a:r>
          </a:p>
          <a:p>
            <a:r>
              <a:rPr lang="en-US" dirty="0" smtClean="0"/>
              <a:t>Home users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0212" y="1676400"/>
            <a:ext cx="1521619" cy="3657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465" y="2331244"/>
            <a:ext cx="2364731" cy="234791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612" y="2209800"/>
            <a:ext cx="2144607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3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601198" cy="1020762"/>
          </a:xfrm>
        </p:spPr>
        <p:txBody>
          <a:bodyPr/>
          <a:lstStyle/>
          <a:p>
            <a:r>
              <a:rPr lang="en-US" dirty="0" smtClean="0"/>
              <a:t>Informational data using open source tools</a:t>
            </a:r>
            <a:endParaRPr lang="en-US" dirty="0"/>
          </a:p>
        </p:txBody>
      </p:sp>
      <p:graphicFrame>
        <p:nvGraphicFramePr>
          <p:cNvPr id="6" name="Content Placeholder 5" descr="Clustered column chart showing the values of 3 series for 4 categories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0802695"/>
              </p:ext>
            </p:extLst>
          </p:nvPr>
        </p:nvGraphicFramePr>
        <p:xfrm>
          <a:off x="1522413" y="1905000"/>
          <a:ext cx="91440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6580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By piecing the information together</a:t>
            </a:r>
            <a:br>
              <a:rPr lang="en-US" dirty="0" smtClean="0"/>
            </a:br>
            <a:r>
              <a:rPr lang="en-US" dirty="0" smtClean="0"/>
              <a:t>we can build a bigger picture</a:t>
            </a:r>
            <a:endParaRPr lang="en-US" dirty="0"/>
          </a:p>
        </p:txBody>
      </p:sp>
      <p:graphicFrame>
        <p:nvGraphicFramePr>
          <p:cNvPr id="4" name="Content Placeholder 3" descr="Vertical bullet list showing 3 groups arranged one below the other and bullet points are present under each group.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26358827"/>
              </p:ext>
            </p:extLst>
          </p:nvPr>
        </p:nvGraphicFramePr>
        <p:xfrm>
          <a:off x="1522413" y="1905000"/>
          <a:ext cx="44196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We gather and analyze data on our target</a:t>
            </a:r>
            <a:endParaRPr lang="en-US" dirty="0"/>
          </a:p>
          <a:p>
            <a:r>
              <a:rPr lang="en-US" dirty="0" smtClean="0"/>
              <a:t>That data can lead to other users that interact with our target</a:t>
            </a:r>
            <a:endParaRPr lang="en-US" dirty="0"/>
          </a:p>
          <a:p>
            <a:r>
              <a:rPr lang="en-US" dirty="0" smtClean="0"/>
              <a:t>By collecting information we can ultimately build a broader picture of what we are looking for.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55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Employers checking on social media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Employers may use OSINT to monitor social media activity related to their company or it’s employees for example</a:t>
            </a:r>
            <a:endParaRPr lang="en-US" b="1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012" y="1752600"/>
            <a:ext cx="5035360" cy="4288912"/>
          </a:xfrm>
        </p:spPr>
      </p:pic>
    </p:spTree>
    <p:extLst>
      <p:ext uri="{BB962C8B-B14F-4D97-AF65-F5344CB8AC3E}">
        <p14:creationId xmlns:p14="http://schemas.microsoft.com/office/powerpoint/2010/main" val="179730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woman on a dating sight</a:t>
            </a:r>
            <a:endParaRPr lang="en-US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19" t="-3636" r="-3376" b="1821"/>
          <a:stretch/>
        </p:blipFill>
        <p:spPr>
          <a:xfrm>
            <a:off x="2741612" y="1905000"/>
            <a:ext cx="3539218" cy="38862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b="1" dirty="0" smtClean="0"/>
              <a:t>An individual may use OSINT to verify the individual they are considering going on a date with was accurately representing themselves.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6095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Law enforcement or network admins after a malicious hacker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May use OSINT to track down a malicious hacker that compromised a network or tried to.</a:t>
            </a:r>
            <a:endParaRPr lang="en-US" b="1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113" y="2011488"/>
            <a:ext cx="5668962" cy="3825623"/>
          </a:xfrm>
        </p:spPr>
      </p:pic>
    </p:spTree>
    <p:extLst>
      <p:ext uri="{BB962C8B-B14F-4D97-AF65-F5344CB8AC3E}">
        <p14:creationId xmlns:p14="http://schemas.microsoft.com/office/powerpoint/2010/main" val="193165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 16x9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TF00001018.potx" id="{D19C2884-2C55-4C1A-A5C2-5D03FF1F35A4}" vid="{5F7A9C6A-558C-4654-B762-2F22BC904FAE}"/>
    </a:ext>
  </a:extLst>
</a:theme>
</file>

<file path=ppt/theme/theme2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Chalkboard education presentation (widescreen)</Template>
  <TotalTime>514</TotalTime>
  <Words>271</Words>
  <Application>Microsoft Office PowerPoint</Application>
  <PresentationFormat>Custom</PresentationFormat>
  <Paragraphs>46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Consolas</vt:lpstr>
      <vt:lpstr>Corbel</vt:lpstr>
      <vt:lpstr>Chalkboard 16x9</vt:lpstr>
      <vt:lpstr>What is OSINT?</vt:lpstr>
      <vt:lpstr>PowerPoint Presentation</vt:lpstr>
      <vt:lpstr>What can we find with OSINT?</vt:lpstr>
      <vt:lpstr>Who uses OSINT?</vt:lpstr>
      <vt:lpstr>Informational data using open source tools</vt:lpstr>
      <vt:lpstr>By piecing the information together we can build a bigger picture</vt:lpstr>
      <vt:lpstr>Employers checking on social media</vt:lpstr>
      <vt:lpstr>A woman on a dating sight</vt:lpstr>
      <vt:lpstr>Law enforcement or network admins after a malicious hacker</vt:lpstr>
    </vt:vector>
  </TitlesOfParts>
  <Company>Razer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OSINT?</dc:title>
  <dc:creator>Jeff M</dc:creator>
  <cp:lastModifiedBy>Jeff M</cp:lastModifiedBy>
  <cp:revision>18</cp:revision>
  <dcterms:created xsi:type="dcterms:W3CDTF">2020-09-20T14:35:31Z</dcterms:created>
  <dcterms:modified xsi:type="dcterms:W3CDTF">2021-03-16T18:27:55Z</dcterms:modified>
</cp:coreProperties>
</file>