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8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2" r:id="rId16"/>
    <p:sldId id="273" r:id="rId17"/>
    <p:sldId id="271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336">
          <p15:clr>
            <a:srgbClr val="A4A3A4"/>
          </p15:clr>
        </p15:guide>
        <p15:guide id="5" orient="horz" pos="1920">
          <p15:clr>
            <a:srgbClr val="A4A3A4"/>
          </p15:clr>
        </p15:guide>
        <p15:guide id="6" orient="horz" pos="3984">
          <p15:clr>
            <a:srgbClr val="A4A3A4"/>
          </p15:clr>
        </p15:guide>
        <p15:guide id="7" orient="horz" pos="1152">
          <p15:clr>
            <a:srgbClr val="A4A3A4"/>
          </p15:clr>
        </p15:guide>
        <p15:guide id="8" pos="3839">
          <p15:clr>
            <a:srgbClr val="A4A3A4"/>
          </p15:clr>
        </p15:guide>
        <p15:guide id="9" pos="671">
          <p15:clr>
            <a:srgbClr val="A4A3A4"/>
          </p15:clr>
        </p15:guide>
        <p15:guide id="10" pos="7007">
          <p15:clr>
            <a:srgbClr val="A4A3A4"/>
          </p15:clr>
        </p15:guide>
        <p15:guide id="11" pos="6143">
          <p15:clr>
            <a:srgbClr val="A4A3A4"/>
          </p15:clr>
        </p15:guide>
        <p15:guide id="12" pos="3263">
          <p15:clr>
            <a:srgbClr val="A4A3A4"/>
          </p15:clr>
        </p15:guide>
        <p15:guide id="13" pos="7391">
          <p15:clr>
            <a:srgbClr val="A4A3A4"/>
          </p15:clr>
        </p15:guide>
        <p15:guide id="14" pos="369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86470" autoAdjust="0"/>
  </p:normalViewPr>
  <p:slideViewPr>
    <p:cSldViewPr showGuides="1">
      <p:cViewPr varScale="1">
        <p:scale>
          <a:sx n="87" d="100"/>
          <a:sy n="87" d="100"/>
        </p:scale>
        <p:origin x="480" y="58"/>
      </p:cViewPr>
      <p:guideLst>
        <p:guide orient="horz" pos="2160"/>
        <p:guide orient="horz" pos="1008"/>
        <p:guide orient="horz" pos="3792"/>
        <p:guide orient="horz" pos="336"/>
        <p:guide orient="horz" pos="1920"/>
        <p:guide orient="horz" pos="3984"/>
        <p:guide orient="horz" pos="1152"/>
        <p:guide pos="3839"/>
        <p:guide pos="671"/>
        <p:guide pos="7007"/>
        <p:guide pos="6143"/>
        <p:guide pos="3263"/>
        <p:guide pos="7391"/>
        <p:guide pos="36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168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E221E-83ED-4F6C-BA5F-3F9E6FDB6953}" type="datetimeFigureOut">
              <a:rPr lang="en-US"/>
              <a:t>6/14/2022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CBEF8-5CDE-472B-839B-B8BB0C881006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63289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53E5F-CE67-483C-A264-F17AC70E9CA2}" type="datetimeFigureOut">
              <a:rPr lang="en-US"/>
              <a:t>6/14/2022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98AFB-CB0D-4DFE-87B9-B4B0D0DE73CD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12805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98AFB-CB0D-4DFE-87B9-B4B0D0DE73C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14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5214" y="533400"/>
            <a:ext cx="5029200" cy="2514601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5212" y="3403600"/>
            <a:ext cx="5029201" cy="1397000"/>
          </a:xfrm>
        </p:spPr>
        <p:txBody>
          <a:bodyPr>
            <a:normAutofit/>
          </a:bodyPr>
          <a:lstStyle>
            <a:lvl1pPr marL="0" indent="0" algn="l">
              <a:spcBef>
                <a:spcPts val="60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065213" y="6432551"/>
            <a:ext cx="5653087" cy="273049"/>
          </a:xfrm>
        </p:spPr>
        <p:txBody>
          <a:bodyPr/>
          <a:lstStyle>
            <a:lvl1pPr>
              <a:defRPr>
                <a:effectLst/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32612" y="6432551"/>
            <a:ext cx="1371600" cy="273049"/>
          </a:xfrm>
        </p:spPr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32812" y="6432551"/>
            <a:ext cx="1219201" cy="273049"/>
          </a:xfrm>
        </p:spPr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37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47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61412" y="533400"/>
            <a:ext cx="2362201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5213" y="533400"/>
            <a:ext cx="7467599" cy="54864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43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7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4" y="533400"/>
            <a:ext cx="8686800" cy="2286000"/>
          </a:xfrm>
        </p:spPr>
        <p:txBody>
          <a:bodyPr anchor="b">
            <a:normAutofit/>
          </a:bodyPr>
          <a:lstStyle>
            <a:lvl1pPr algn="l">
              <a:defRPr sz="5400" b="1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4" y="3124200"/>
            <a:ext cx="8686800" cy="1371600"/>
          </a:xfrm>
        </p:spPr>
        <p:txBody>
          <a:bodyPr anchor="t">
            <a:normAutofit/>
          </a:bodyPr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63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5212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4598" y="1828800"/>
            <a:ext cx="4251960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50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1" y="533400"/>
            <a:ext cx="8686802" cy="10668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521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00053" y="1828799"/>
            <a:ext cx="4251960" cy="685801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00053" y="2590800"/>
            <a:ext cx="4251960" cy="3429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549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01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26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65813" y="533400"/>
            <a:ext cx="586740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FA9E5-6744-4841-888F-9E7CC0C2B7EC}" type="datetimeFigureOut">
              <a:rPr lang="en-US" smtClean="0"/>
              <a:t>6/14/2022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AE4A8-A6E5-453E-B946-FB774B73F48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8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3" y="533400"/>
            <a:ext cx="4114800" cy="1524000"/>
          </a:xfrm>
        </p:spPr>
        <p:txBody>
          <a:bodyPr anchor="b">
            <a:noAutofit/>
          </a:bodyPr>
          <a:lstStyle>
            <a:lvl1pPr algn="l">
              <a:defRPr sz="3600" b="1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865812" y="533400"/>
            <a:ext cx="5780173" cy="5791200"/>
          </a:xfrm>
          <a:ln w="50800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5213" y="2209800"/>
            <a:ext cx="4114800" cy="38100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2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5212" y="533400"/>
            <a:ext cx="8686801" cy="10668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5212" y="1828800"/>
            <a:ext cx="8686801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5213" y="6155267"/>
            <a:ext cx="5653087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2612" y="6155267"/>
            <a:ext cx="1371600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3E0FA9E5-6744-4841-888F-9E7CC0C2B7EC}" type="datetimeFigureOut">
              <a:rPr lang="en-US" smtClean="0"/>
              <a:pPr/>
              <a:t>6/14/2022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2812" y="6155267"/>
            <a:ext cx="12192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AAEAE4A8-A6E5-453E-B946-FB774B73F4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67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36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>
            <a:lumMod val="65000"/>
            <a:lumOff val="35000"/>
          </a:schemeClr>
        </a:buClr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23444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37160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150876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1645920" indent="-137160" algn="l" defTabSz="914400" rtl="0" eaLnBrk="1" latinLnBrk="0" hangingPunct="1">
        <a:spcBef>
          <a:spcPts val="600"/>
        </a:spcBef>
        <a:buSzPct val="80000"/>
        <a:buFont typeface="Arial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Getting Certified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Options, pitfalls, and more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12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2" y="609600"/>
            <a:ext cx="8686801" cy="5334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Mosse</a:t>
            </a:r>
            <a:r>
              <a:rPr lang="en-US" dirty="0" smtClean="0"/>
              <a:t> Institute MOIS Certified OSINT Expert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2" y="1447800"/>
            <a:ext cx="4343400" cy="48024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484812" y="1856602"/>
            <a:ext cx="4859857" cy="3416320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Reasonably inexpensive ($450)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Practical certification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Some new articles in a positive 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Some reviewers are positive and offer tips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Some outdated or broken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Some exercises had confusing goals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Unprofessional response from </a:t>
            </a:r>
            <a:r>
              <a:rPr lang="en-US" dirty="0" err="1" smtClean="0">
                <a:solidFill>
                  <a:srgbClr val="FF0000"/>
                </a:solidFill>
              </a:rPr>
              <a:t>Mosse</a:t>
            </a: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It can take weeks to be graded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Not all sections were created yet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Lack of help (and dead forums)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Stuck in a endless resubmission loop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Broken progress tracking</a:t>
            </a:r>
          </a:p>
        </p:txBody>
      </p:sp>
    </p:spTree>
    <p:extLst>
      <p:ext uri="{BB962C8B-B14F-4D97-AF65-F5344CB8AC3E}">
        <p14:creationId xmlns:p14="http://schemas.microsoft.com/office/powerpoint/2010/main" val="136737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Hackers Arise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2667000"/>
            <a:ext cx="3048425" cy="15813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32212" y="1981200"/>
            <a:ext cx="7154523" cy="397031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Previously take  the CWA though here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Reasonable price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Certification attempt came bundled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Downloadable training videos (good basic content)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 mention of using a VM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No sock puppets or VPN mentioned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Single person running the main 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Can be difficult to get a hold of anyone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The training videos require you to have a paid </a:t>
            </a:r>
            <a:r>
              <a:rPr lang="en-US" dirty="0" err="1">
                <a:solidFill>
                  <a:srgbClr val="FF0000"/>
                </a:solidFill>
              </a:rPr>
              <a:t>DropBox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account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test does not match the training level</a:t>
            </a: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Unmasking the target(s) feels wrong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The expectation vs the presented training is disproportionate and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potentially dangerous.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It feels like a setup for failure</a:t>
            </a:r>
          </a:p>
        </p:txBody>
      </p:sp>
    </p:spTree>
    <p:extLst>
      <p:ext uri="{BB962C8B-B14F-4D97-AF65-F5344CB8AC3E}">
        <p14:creationId xmlns:p14="http://schemas.microsoft.com/office/powerpoint/2010/main" val="190769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So now  what?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2" y="2438400"/>
            <a:ext cx="2933700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36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to look for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Certifications that are recognized by the organization that you want</a:t>
            </a:r>
          </a:p>
          <a:p>
            <a:r>
              <a:rPr lang="en-US" dirty="0" smtClean="0"/>
              <a:t>Certifications that are all inclusive or affordable bundle</a:t>
            </a:r>
          </a:p>
          <a:p>
            <a:r>
              <a:rPr lang="en-US" dirty="0" smtClean="0"/>
              <a:t>Certifications that are willing to answer your questions before you buy</a:t>
            </a:r>
          </a:p>
          <a:p>
            <a:r>
              <a:rPr lang="en-US" dirty="0" smtClean="0"/>
              <a:t>Endorsed, recommended, vetted, etc.</a:t>
            </a:r>
          </a:p>
          <a:p>
            <a:r>
              <a:rPr lang="en-US" dirty="0" smtClean="0"/>
              <a:t>How often are they updated? Does your content update after you buy?</a:t>
            </a:r>
          </a:p>
          <a:p>
            <a:r>
              <a:rPr lang="en-US" dirty="0" smtClean="0"/>
              <a:t>How long have they been around?</a:t>
            </a:r>
          </a:p>
          <a:p>
            <a:r>
              <a:rPr lang="en-US" dirty="0" smtClean="0"/>
              <a:t>Do they offer practice tests?</a:t>
            </a:r>
          </a:p>
          <a:p>
            <a:r>
              <a:rPr lang="en-US" dirty="0" smtClean="0"/>
              <a:t>How long is the certification good for?</a:t>
            </a:r>
          </a:p>
          <a:p>
            <a:r>
              <a:rPr lang="en-US" dirty="0" smtClean="0"/>
              <a:t>Is it actually a certification or just a certificate?</a:t>
            </a:r>
          </a:p>
          <a:p>
            <a:r>
              <a:rPr lang="en-US" dirty="0" smtClean="0"/>
              <a:t>Is the certification issued a unique ID to verify?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947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1371600"/>
            <a:ext cx="10058400" cy="354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57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412" y="990600"/>
            <a:ext cx="10058400" cy="407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72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52400"/>
            <a:ext cx="10058400" cy="601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69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12" y="1295400"/>
            <a:ext cx="40005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8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446212" y="228600"/>
            <a:ext cx="8686801" cy="1066800"/>
          </a:xfrm>
        </p:spPr>
        <p:txBody>
          <a:bodyPr/>
          <a:lstStyle/>
          <a:p>
            <a:r>
              <a:rPr lang="en-US" dirty="0" smtClean="0"/>
              <a:t>Do I get certified and if so which one?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3212" y="2057400"/>
            <a:ext cx="2819401" cy="387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10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212" y="2743200"/>
            <a:ext cx="4648200" cy="328860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012" y="228600"/>
            <a:ext cx="2328987" cy="1733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812" y="375995"/>
            <a:ext cx="2059828" cy="15861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612" y="228600"/>
            <a:ext cx="1828800" cy="18288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412" y="400050"/>
            <a:ext cx="2503170" cy="13906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300022"/>
            <a:ext cx="2057400" cy="2057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9412" y="2376222"/>
            <a:ext cx="254317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89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212" y="76200"/>
            <a:ext cx="8686801" cy="762000"/>
          </a:xfrm>
        </p:spPr>
        <p:txBody>
          <a:bodyPr/>
          <a:lstStyle/>
          <a:p>
            <a:r>
              <a:rPr lang="en-US" dirty="0" smtClean="0"/>
              <a:t>Some of my certifications….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812" y="838200"/>
            <a:ext cx="3356215" cy="5105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36812" y="6003667"/>
            <a:ext cx="5839932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en-US" sz="1200" b="1" dirty="0" smtClean="0"/>
              <a:t>3 Engineering certifications, certified hacker, information security, </a:t>
            </a:r>
            <a:r>
              <a:rPr lang="en-US" sz="1200" b="1" dirty="0" err="1" smtClean="0"/>
              <a:t>bla</a:t>
            </a:r>
            <a:r>
              <a:rPr lang="en-US" sz="1200" b="1" dirty="0" smtClean="0"/>
              <a:t>, </a:t>
            </a:r>
            <a:r>
              <a:rPr lang="en-US" sz="1200" b="1" dirty="0" err="1" smtClean="0"/>
              <a:t>bla</a:t>
            </a:r>
            <a:r>
              <a:rPr lang="en-US" sz="1200" b="1" dirty="0" smtClean="0"/>
              <a:t>, </a:t>
            </a:r>
            <a:r>
              <a:rPr lang="en-US" sz="1200" b="1" dirty="0" err="1" smtClean="0"/>
              <a:t>bla</a:t>
            </a:r>
            <a:r>
              <a:rPr lang="en-US" sz="1200" b="1" dirty="0" smtClean="0"/>
              <a:t>…</a:t>
            </a:r>
          </a:p>
          <a:p>
            <a:r>
              <a:rPr lang="en-US" sz="1200" b="1" dirty="0" smtClean="0"/>
              <a:t>Way too many certificates of </a:t>
            </a:r>
            <a:r>
              <a:rPr lang="en-US" sz="1200" b="1" dirty="0" smtClean="0"/>
              <a:t>completions also.</a:t>
            </a:r>
            <a:endParaRPr lang="en-US" sz="1200" b="1" dirty="0" smtClean="0"/>
          </a:p>
        </p:txBody>
      </p:sp>
    </p:spTree>
    <p:extLst>
      <p:ext uri="{BB962C8B-B14F-4D97-AF65-F5344CB8AC3E}">
        <p14:creationId xmlns:p14="http://schemas.microsoft.com/office/powerpoint/2010/main" val="42151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Don’t make my mistake(s)!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812" y="2133600"/>
            <a:ext cx="357187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13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9412" y="32084"/>
            <a:ext cx="11277600" cy="1066800"/>
          </a:xfrm>
        </p:spPr>
        <p:txBody>
          <a:bodyPr/>
          <a:lstStyle/>
          <a:p>
            <a:r>
              <a:rPr lang="en-US" dirty="0" smtClean="0"/>
              <a:t>Certify?, Don’t certify?, Certificate of completion?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12" y="1600200"/>
            <a:ext cx="4773872" cy="438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429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9412" y="32084"/>
            <a:ext cx="11277600" cy="1066800"/>
          </a:xfrm>
        </p:spPr>
        <p:txBody>
          <a:bodyPr/>
          <a:lstStyle/>
          <a:p>
            <a:pPr algn="ctr"/>
            <a:r>
              <a:rPr lang="en-US" dirty="0" smtClean="0"/>
              <a:t>What is your goal(s)?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012" y="2362200"/>
            <a:ext cx="3113741" cy="285841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722812" y="2589312"/>
            <a:ext cx="5791970" cy="163121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Personal growth?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Work requirement?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Make yourself more desirable for employers?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Improve your personal position at work?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 smtClean="0"/>
              <a:t>Personal growth (CPE work credit)?</a:t>
            </a:r>
          </a:p>
        </p:txBody>
      </p:sp>
    </p:spTree>
    <p:extLst>
      <p:ext uri="{BB962C8B-B14F-4D97-AF65-F5344CB8AC3E}">
        <p14:creationId xmlns:p14="http://schemas.microsoft.com/office/powerpoint/2010/main" val="330447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152400"/>
            <a:ext cx="9601200" cy="1066800"/>
          </a:xfrm>
        </p:spPr>
        <p:txBody>
          <a:bodyPr/>
          <a:lstStyle/>
          <a:p>
            <a:r>
              <a:rPr lang="en-US" dirty="0" smtClean="0"/>
              <a:t>Certification and certificate of completion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1447800"/>
            <a:ext cx="4375319" cy="25226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612" y="1219200"/>
            <a:ext cx="3897993" cy="27512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5612" y="4060506"/>
            <a:ext cx="4795736" cy="14773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Normally will require a certification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Can get CPE 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Generally awards a title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Generally more sought after by employers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Can be </a:t>
            </a:r>
            <a:r>
              <a:rPr lang="en-US" b="1" u="sng" dirty="0" smtClean="0">
                <a:solidFill>
                  <a:srgbClr val="FF0000"/>
                </a:solidFill>
              </a:rPr>
              <a:t>very expensive!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627812" y="3915839"/>
            <a:ext cx="3918893" cy="1477328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Normally does not require a test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Can get CPE credits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May be useful to show employers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Can be a great learning avenue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rgbClr val="FF0000"/>
                </a:solidFill>
              </a:rPr>
              <a:t>Not the same</a:t>
            </a:r>
            <a:r>
              <a:rPr lang="en-US" dirty="0" smtClean="0"/>
              <a:t> as a certification</a:t>
            </a:r>
          </a:p>
        </p:txBody>
      </p:sp>
    </p:spTree>
    <p:extLst>
      <p:ext uri="{BB962C8B-B14F-4D97-AF65-F5344CB8AC3E}">
        <p14:creationId xmlns:p14="http://schemas.microsoft.com/office/powerpoint/2010/main" val="425924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812" y="914400"/>
            <a:ext cx="3546947" cy="45018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0412" y="1295400"/>
            <a:ext cx="5359672" cy="1754326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To see what is available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What is affordable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Accessible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Some level of reputation/qualification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Must be a certification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Preferably inclusive (</a:t>
            </a:r>
            <a:r>
              <a:rPr lang="en-US" b="1" dirty="0" err="1" smtClean="0"/>
              <a:t>ie</a:t>
            </a:r>
            <a:r>
              <a:rPr lang="en-US" b="1" dirty="0" smtClean="0"/>
              <a:t>. Training/certification)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412" y="3505200"/>
            <a:ext cx="2145796" cy="21457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012" y="3834924"/>
            <a:ext cx="3048425" cy="158137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37012" y="6248400"/>
            <a:ext cx="5192319" cy="461665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none" rtlCol="0" anchor="ctr" anchorCtr="1">
            <a:spAutoFit/>
          </a:bodyPr>
          <a:lstStyle/>
          <a:p>
            <a:r>
              <a:rPr lang="en-US" sz="1200" b="1" dirty="0" smtClean="0"/>
              <a:t>*I don’t recommend either, if you purchased one or both and are happy,</a:t>
            </a:r>
          </a:p>
          <a:p>
            <a:r>
              <a:rPr lang="en-US" sz="1200" b="1" dirty="0" smtClean="0"/>
              <a:t>That is totally fine.</a:t>
            </a:r>
          </a:p>
        </p:txBody>
      </p:sp>
    </p:spTree>
    <p:extLst>
      <p:ext uri="{BB962C8B-B14F-4D97-AF65-F5344CB8AC3E}">
        <p14:creationId xmlns:p14="http://schemas.microsoft.com/office/powerpoint/2010/main" val="373022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Business strategy presentation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Business strategy presentation.potx" id="{A5F13A6F-AB02-4A73-816C-34C20B6AA795}" vid="{DE7FCDCE-56F1-4731-A067-3AC58DCA2BCA}"/>
    </a:ext>
  </a:extLst>
</a:theme>
</file>

<file path=ppt/theme/theme2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 Red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Business strategy slides</Template>
  <TotalTime>505</TotalTime>
  <Words>462</Words>
  <Application>Microsoft Office PowerPoint</Application>
  <PresentationFormat>Custom</PresentationFormat>
  <Paragraphs>74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Century Gothic</vt:lpstr>
      <vt:lpstr>Palatino Linotype</vt:lpstr>
      <vt:lpstr>Business strategy presentation</vt:lpstr>
      <vt:lpstr>Getting Certified</vt:lpstr>
      <vt:lpstr>Do I get certified and if so which one?</vt:lpstr>
      <vt:lpstr>PowerPoint Presentation</vt:lpstr>
      <vt:lpstr>Some of my certifications….</vt:lpstr>
      <vt:lpstr>Don’t make my mistake(s)!</vt:lpstr>
      <vt:lpstr>Certify?, Don’t certify?, Certificate of completion?</vt:lpstr>
      <vt:lpstr>What is your goal(s)?</vt:lpstr>
      <vt:lpstr>Certification and certificate of completion</vt:lpstr>
      <vt:lpstr>PowerPoint Presentation</vt:lpstr>
      <vt:lpstr>Mosse Institute MOIS Certified OSINT Expert</vt:lpstr>
      <vt:lpstr>Hackers Arise</vt:lpstr>
      <vt:lpstr>So now  what?</vt:lpstr>
      <vt:lpstr>What to look for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Recommending a Strategy</dc:title>
  <dc:creator>Jeff Minakata</dc:creator>
  <cp:lastModifiedBy>Jeff M</cp:lastModifiedBy>
  <cp:revision>38</cp:revision>
  <dcterms:created xsi:type="dcterms:W3CDTF">2022-06-13T15:36:12Z</dcterms:created>
  <dcterms:modified xsi:type="dcterms:W3CDTF">2022-06-14T18:45:48Z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74069400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