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Source Code Pro"/>
      <p:regular r:id="rId11"/>
      <p:bold r:id="rId12"/>
      <p:italic r:id="rId13"/>
      <p:boldItalic r:id="rId14"/>
    </p:embeddedFont>
    <p:embeddedFont>
      <p:font typeface="Oswald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SourceCodePro-regular.fntdata"/><Relationship Id="rId10" Type="http://schemas.openxmlformats.org/officeDocument/2006/relationships/slide" Target="slides/slide5.xml"/><Relationship Id="rId13" Type="http://schemas.openxmlformats.org/officeDocument/2006/relationships/font" Target="fonts/SourceCodePro-italic.fntdata"/><Relationship Id="rId12" Type="http://schemas.openxmlformats.org/officeDocument/2006/relationships/font" Target="fonts/SourceCodePr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swald-regular.fntdata"/><Relationship Id="rId14" Type="http://schemas.openxmlformats.org/officeDocument/2006/relationships/font" Target="fonts/SourceCodePro-boldItalic.fntdata"/><Relationship Id="rId16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1a2614a00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1a2614a00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1a2614a00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1a2614a00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1a2614a00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1a2614a00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1a2614a008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1a2614a00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411175" y="79900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</a:t>
            </a:r>
            <a:endParaRPr sz="11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62" name="Google Shape;62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1"/>
          <p:cNvSpPr txBox="1"/>
          <p:nvPr/>
        </p:nvSpPr>
        <p:spPr>
          <a:xfrm>
            <a:off x="311700" y="4669825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</a:t>
            </a:r>
            <a:endParaRPr sz="9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2"/>
          <p:cNvSpPr txBox="1"/>
          <p:nvPr/>
        </p:nvSpPr>
        <p:spPr>
          <a:xfrm>
            <a:off x="311700" y="4669825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 (2023)</a:t>
            </a:r>
            <a:endParaRPr sz="9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3"/>
          <p:cNvSpPr txBox="1"/>
          <p:nvPr/>
        </p:nvSpPr>
        <p:spPr>
          <a:xfrm>
            <a:off x="311700" y="4669825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</a:t>
            </a:r>
            <a:endParaRPr sz="9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311700" y="4669825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</a:t>
            </a:r>
            <a:endParaRPr sz="9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5"/>
          <p:cNvSpPr txBox="1"/>
          <p:nvPr/>
        </p:nvSpPr>
        <p:spPr>
          <a:xfrm>
            <a:off x="311700" y="4669825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</a:t>
            </a:r>
            <a:endParaRPr sz="9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6"/>
          <p:cNvSpPr txBox="1"/>
          <p:nvPr/>
        </p:nvSpPr>
        <p:spPr>
          <a:xfrm>
            <a:off x="311700" y="4669825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</a:t>
            </a:r>
            <a:endParaRPr sz="9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0" name="Google Shape;4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" name="Google Shape;43;p7"/>
          <p:cNvSpPr txBox="1"/>
          <p:nvPr/>
        </p:nvSpPr>
        <p:spPr>
          <a:xfrm>
            <a:off x="311700" y="4669825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</a:t>
            </a:r>
            <a:endParaRPr sz="9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8"/>
          <p:cNvSpPr txBox="1"/>
          <p:nvPr/>
        </p:nvSpPr>
        <p:spPr>
          <a:xfrm>
            <a:off x="311700" y="4669825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</a:t>
            </a:r>
            <a:endParaRPr sz="9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9"/>
          <p:cNvSpPr txBox="1"/>
          <p:nvPr/>
        </p:nvSpPr>
        <p:spPr>
          <a:xfrm>
            <a:off x="311700" y="4669825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</a:t>
            </a:r>
            <a:endParaRPr sz="9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311700" y="406472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0"/>
          <p:cNvSpPr txBox="1"/>
          <p:nvPr/>
        </p:nvSpPr>
        <p:spPr>
          <a:xfrm>
            <a:off x="311700" y="4669825"/>
            <a:ext cx="82824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Complete Prompt Engineering for AI Bootcamp</a:t>
            </a:r>
            <a:endParaRPr sz="9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arxiv.org/abs/2211.13221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labs.google/fx/tools/flow" TargetMode="External"/><Relationship Id="rId4" Type="http://schemas.openxmlformats.org/officeDocument/2006/relationships/hyperlink" Target="https://aistudio.google.com/" TargetMode="External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Google Veo3?</a:t>
            </a:r>
            <a:endParaRPr/>
          </a:p>
        </p:txBody>
      </p:sp>
      <p:sp>
        <p:nvSpPr>
          <p:cNvPr id="74" name="Google Shape;74;p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Discover the state-of-the-art video model Google Veo3, the first model that’s actually usable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Latent Diffusion Models</a:t>
            </a:r>
            <a:endParaRPr/>
          </a:p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4"/>
          <p:cNvSpPr txBox="1"/>
          <p:nvPr/>
        </p:nvSpPr>
        <p:spPr>
          <a:xfrm>
            <a:off x="311700" y="4340125"/>
            <a:ext cx="4083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3"/>
              </a:rPr>
              <a:t>Source</a:t>
            </a:r>
            <a:endParaRPr sz="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13" y="1258400"/>
            <a:ext cx="8218163" cy="292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Veo3</a:t>
            </a:r>
            <a:endParaRPr/>
          </a:p>
        </p:txBody>
      </p:sp>
      <p:sp>
        <p:nvSpPr>
          <p:cNvPr id="88" name="Google Shape;8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5"/>
          <p:cNvSpPr txBox="1"/>
          <p:nvPr>
            <p:ph idx="1" type="body"/>
          </p:nvPr>
        </p:nvSpPr>
        <p:spPr>
          <a:xfrm>
            <a:off x="311700" y="1468825"/>
            <a:ext cx="4260300" cy="21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Created by Google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Access it via </a:t>
            </a:r>
            <a:r>
              <a:rPr lang="en" u="sng">
                <a:solidFill>
                  <a:schemeClr val="hlink"/>
                </a:solidFill>
                <a:hlinkClick r:id="rId3"/>
              </a:rPr>
              <a:t>flow</a:t>
            </a:r>
            <a:r>
              <a:rPr lang="en"/>
              <a:t> or via the api, also </a:t>
            </a:r>
            <a:r>
              <a:rPr lang="en" u="sng">
                <a:solidFill>
                  <a:schemeClr val="hlink"/>
                </a:solidFill>
                <a:hlinkClick r:id="rId4"/>
              </a:rPr>
              <a:t>AI studio</a:t>
            </a:r>
            <a:endParaRPr/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400" y="1258400"/>
            <a:ext cx="4267203" cy="2777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Veo3 Features</a:t>
            </a:r>
            <a:endParaRPr/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311700" y="1468825"/>
            <a:ext cx="28635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52"/>
              <a:t>Realistic Video</a:t>
            </a:r>
            <a:endParaRPr sz="2152"/>
          </a:p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3400913" y="1468825"/>
            <a:ext cx="24795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JSON Prompting</a:t>
            </a:r>
            <a:endParaRPr/>
          </a:p>
        </p:txBody>
      </p:sp>
      <p:sp>
        <p:nvSpPr>
          <p:cNvPr id="98" name="Google Shape;9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6274200" y="1468825"/>
            <a:ext cx="24795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Annotated Frames</a:t>
            </a:r>
            <a:endParaRPr/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923" y="1963807"/>
            <a:ext cx="2815627" cy="224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963807"/>
            <a:ext cx="2815656" cy="224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6118" y="1940500"/>
            <a:ext cx="2815681" cy="2249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Veo3 </a:t>
            </a:r>
            <a:r>
              <a:rPr lang="en"/>
              <a:t>Use Cases</a:t>
            </a:r>
            <a:endParaRPr/>
          </a:p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311700" y="1468825"/>
            <a:ext cx="24795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Ads</a:t>
            </a:r>
            <a:endParaRPr/>
          </a:p>
        </p:txBody>
      </p:sp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3332250" y="1468825"/>
            <a:ext cx="24795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Company Videos</a:t>
            </a:r>
            <a:endParaRPr/>
          </a:p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6088350" y="1468825"/>
            <a:ext cx="24795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Memes</a:t>
            </a:r>
            <a:endParaRPr/>
          </a:p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18025"/>
            <a:ext cx="2849351" cy="166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9000" y="2118025"/>
            <a:ext cx="2849351" cy="16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2150" y="2124775"/>
            <a:ext cx="2653360" cy="155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