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736343-CA77-49C5-B549-98EE06AE12BF}" type="datetimeFigureOut">
              <a:rPr lang="en-IN" smtClean="0"/>
              <a:t>27-10-2012</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6C254B-CB7A-4C31-80CD-F14A1E1D129E}" type="slidenum">
              <a:rPr lang="en-IN" smtClean="0"/>
              <a:t>‹#›</a:t>
            </a:fld>
            <a:endParaRPr lang="en-IN"/>
          </a:p>
        </p:txBody>
      </p:sp>
    </p:spTree>
    <p:extLst>
      <p:ext uri="{BB962C8B-B14F-4D97-AF65-F5344CB8AC3E}">
        <p14:creationId xmlns:p14="http://schemas.microsoft.com/office/powerpoint/2010/main" val="336522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itl.nist.gov/lab/bulletns/B-05-08.pdf"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hash-it.net/"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ds9a.nl/tmp/dh.html"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nist.gov/aes"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csrc.nist.gov/groups/ST/hash/sha-3/index.html"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Source: http://en.wikipedia.org/wiki/File:USpatent1310719.fig1.png</a:t>
            </a:r>
          </a:p>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146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E79BDE-4BBB-42A9-AA0C-9D554C152667}"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157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A3FF05-085F-42E3-B54C-3DAE51352E80}"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167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197B7F-B3AA-4777-A31E-B0EDE51B83A7}"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177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A87E5-5ECE-4D55-9BFF-324911CC0548}"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208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F1FBF1-7CAF-4598-B1AA-9589A22F8666}" type="slidenum">
              <a:rPr lang="en-US" smtClean="0"/>
              <a:pPr fontAlgn="base">
                <a:spcBef>
                  <a:spcPct val="0"/>
                </a:spcBef>
                <a:spcAft>
                  <a:spcPct val="0"/>
                </a:spcAft>
                <a:defRPr/>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More Information:  The terms message digest and hash value are often used interchangeably to describe the output of a hash function. The terms digest or fingerprint may also be used.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More Information:  In 2005, security flaws were identified in MD5 and SHA-1 indicating that a stronger hash function would be desirable. SHA-2 is the recommended hash functions. There is also a contest sponsored by the National Institute of Standards and Technology to design a hash function which will be given the name SHA-3 by 2012. For more detail, refer to </a:t>
            </a:r>
            <a:r>
              <a:rPr lang="en-US" smtClean="0">
                <a:hlinkClick r:id="rId3"/>
              </a:rPr>
              <a:t>http://www.itl.nist.gov/lab/bulletns/B-05-08.pdf</a:t>
            </a:r>
            <a:r>
              <a:rPr lang="en-US" smtClean="0"/>
              <a: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249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ACDAD6-A868-4AB6-9D99-284BC4A0A2EC}"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b="1"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259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81A443-FCEC-4542-B408-21E6F1B2A100}" type="slidenum">
              <a:rPr lang="en-US" smtClean="0"/>
              <a:pPr fontAlgn="base">
                <a:spcBef>
                  <a:spcPct val="0"/>
                </a:spcBef>
                <a:spcAft>
                  <a:spcPct val="0"/>
                </a:spcAft>
                <a:defRPr/>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t>TIP:  To try an online HASH converter, refer to </a:t>
            </a:r>
            <a:r>
              <a:rPr lang="en-US" b="1" smtClean="0">
                <a:hlinkClick r:id="rId3"/>
              </a:rPr>
              <a:t>http://hash-it.net/</a:t>
            </a:r>
            <a:r>
              <a:rPr lang="en-US" smtClean="0"/>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280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CC7987-B17F-42CA-B77E-2A86B3E208B7}" type="slidenum">
              <a:rPr lang="en-US" smtClean="0"/>
              <a:pPr fontAlgn="base">
                <a:spcBef>
                  <a:spcPct val="0"/>
                </a:spcBef>
                <a:spcAft>
                  <a:spcPct val="0"/>
                </a:spcAft>
                <a:defRPr/>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351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F5FE7F-E276-426B-A6DB-C1CE209311AE}" type="slidenum">
              <a:rPr lang="en-US" smtClean="0"/>
              <a:pPr fontAlgn="base">
                <a:spcBef>
                  <a:spcPct val="0"/>
                </a:spcBef>
                <a:spcAft>
                  <a:spcPct val="0"/>
                </a:spcAft>
                <a:defRPr/>
              </a:pPr>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372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BE5234-5D25-4052-A681-BC10A6699209}" type="slidenum">
              <a:rPr lang="en-US" smtClean="0"/>
              <a:pPr fontAlgn="base">
                <a:spcBef>
                  <a:spcPct val="0"/>
                </a:spcBef>
                <a:spcAft>
                  <a:spcPct val="0"/>
                </a:spcAft>
                <a:defRPr/>
              </a:pPr>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t>More Information: </a:t>
            </a:r>
            <a:r>
              <a:rPr lang="en-US" smtClean="0"/>
              <a:t>For a sample DH demo, refer to </a:t>
            </a:r>
            <a:r>
              <a:rPr lang="en-US" smtClean="0">
                <a:hlinkClick r:id="rId3"/>
              </a:rPr>
              <a:t>http://ds9a.nl/tmp/dh.html</a:t>
            </a:r>
            <a:r>
              <a:rPr lang="en-US" smtClean="0"/>
              <a:t>.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39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C2068CA-3453-4309-B575-A22C55FE730A}" type="slidenum">
              <a:rPr lang="en-US" smtClean="0"/>
              <a:pPr fontAlgn="base">
                <a:spcBef>
                  <a:spcPct val="0"/>
                </a:spcBef>
                <a:spcAft>
                  <a:spcPct val="0"/>
                </a:spcAft>
                <a:defRPr/>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t>Media Notes: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42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C9BB9D0-DC90-40ED-8FC4-B2CBC101DD74}" type="slidenum">
              <a:rPr lang="en-US" smtClean="0"/>
              <a:pPr fontAlgn="base">
                <a:spcBef>
                  <a:spcPct val="0"/>
                </a:spcBef>
                <a:spcAft>
                  <a:spcPct val="0"/>
                </a:spcAft>
                <a:defRPr/>
              </a:pPr>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443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A18B76-3EE8-4C1C-8465-C5DF8A133C05}" type="slidenum">
              <a:rPr lang="en-US" smtClean="0"/>
              <a:pPr fontAlgn="base">
                <a:spcBef>
                  <a:spcPct val="0"/>
                </a:spcBef>
                <a:spcAft>
                  <a:spcPct val="0"/>
                </a:spcAft>
                <a:defRPr/>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t>More Information: </a:t>
            </a:r>
            <a:r>
              <a:rPr lang="en-US" smtClean="0"/>
              <a:t>For more information on AES, go to </a:t>
            </a:r>
            <a:r>
              <a:rPr lang="en-US" smtClean="0">
                <a:hlinkClick r:id="rId3"/>
              </a:rPr>
              <a:t>http://www.nist.gov/aes</a:t>
            </a:r>
            <a:r>
              <a:rPr lang="en-US" smtClean="0"/>
              <a:t>. Also, In 2008, the NIST held a similar competition to develop a new SHA version, SHA-3. For more information, refer to </a:t>
            </a:r>
            <a:r>
              <a:rPr lang="en-US" smtClean="0">
                <a:hlinkClick r:id="rId4"/>
              </a:rPr>
              <a:t>http://csrc.nist.gov/groups/ST/hash/sha-3/index.html</a:t>
            </a:r>
            <a:r>
              <a:rPr lang="en-US" smtClean="0"/>
              <a:t>.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474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BE01E3-FE37-432D-B07A-BEB7C2229160}"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54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A95B2A-AA97-4AA9-87DE-746B5307EDB0}" type="slidenum">
              <a:rPr lang="en-US" smtClean="0"/>
              <a:pPr fontAlgn="base">
                <a:spcBef>
                  <a:spcPct val="0"/>
                </a:spcBef>
                <a:spcAft>
                  <a:spcPct val="0"/>
                </a:spcAft>
                <a:defRPr/>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556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DCB8F52-CE0E-4443-A1E1-E51AA48CBE5A}" type="slidenum">
              <a:rPr lang="en-US" smtClean="0"/>
              <a:pPr fontAlgn="base">
                <a:spcBef>
                  <a:spcPct val="0"/>
                </a:spcBef>
                <a:spcAft>
                  <a:spcPct val="0"/>
                </a:spcAft>
                <a:defRPr/>
              </a:pPr>
              <a:t>37</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075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2F0410-F364-49A5-8285-C8E0B198B5EE}"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300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FA8B04-DAF1-4E7F-A76B-F062AAA6E8BE}" type="slidenum">
              <a:rPr lang="en-US" smtClean="0"/>
              <a:pPr fontAlgn="base">
                <a:spcBef>
                  <a:spcPct val="0"/>
                </a:spcBef>
                <a:spcAft>
                  <a:spcPct val="0"/>
                </a:spcAft>
                <a:defRPr/>
              </a:pPr>
              <a:t>42</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310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570FE7C-0D15-403F-9996-96B06B5039FC}" type="slidenum">
              <a:rPr lang="en-US" smtClean="0"/>
              <a:pPr fontAlgn="base">
                <a:spcBef>
                  <a:spcPct val="0"/>
                </a:spcBef>
                <a:spcAft>
                  <a:spcPct val="0"/>
                </a:spcAft>
                <a:defRPr/>
              </a:pPr>
              <a:t>44</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085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400F90F-992B-449C-9039-94EED2E65C9E}"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095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53273A-34FD-4382-BFCB-E4F3BEDB8BD8}"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105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A471D48-8AF5-4781-A330-225B2D5DE217}"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116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7BD8A3-A067-4AB9-9909-5C7BB88D7616}"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smtClean="0"/>
          </a:p>
        </p:txBody>
      </p:sp>
      <p:sp>
        <p:nvSpPr>
          <p:cNvPr id="1126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C823D0-34AB-4832-ABD6-7971A738A074}" type="slidenum">
              <a:rPr lang="en-US" smtClean="0"/>
              <a:pPr fontAlgn="base">
                <a:spcBef>
                  <a:spcPct val="0"/>
                </a:spcBef>
                <a:spcAft>
                  <a:spcPct val="0"/>
                </a:spcAft>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0A3106F5-2D8A-4F28-9AAA-D51E8382468B}" type="datetimeFigureOut">
              <a:rPr lang="en-IN" smtClean="0"/>
              <a:t>27-10-2012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09BFC110-6794-43B7-A07A-AF7EC1D9EE89}" type="slidenum">
              <a:rPr lang="en-IN" smtClean="0"/>
              <a:t>‹#›</a:t>
            </a:fld>
            <a:endParaRPr lang="en-IN"/>
          </a:p>
        </p:txBody>
      </p:sp>
    </p:spTree>
    <p:extLst>
      <p:ext uri="{BB962C8B-B14F-4D97-AF65-F5344CB8AC3E}">
        <p14:creationId xmlns:p14="http://schemas.microsoft.com/office/powerpoint/2010/main" val="9070906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0A3106F5-2D8A-4F28-9AAA-D51E8382468B}" type="datetimeFigureOut">
              <a:rPr lang="en-IN" smtClean="0"/>
              <a:t>27-10-2012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09BFC110-6794-43B7-A07A-AF7EC1D9EE89}" type="slidenum">
              <a:rPr lang="en-IN" smtClean="0"/>
              <a:t>‹#›</a:t>
            </a:fld>
            <a:endParaRPr lang="en-IN"/>
          </a:p>
        </p:txBody>
      </p:sp>
    </p:spTree>
    <p:extLst>
      <p:ext uri="{BB962C8B-B14F-4D97-AF65-F5344CB8AC3E}">
        <p14:creationId xmlns:p14="http://schemas.microsoft.com/office/powerpoint/2010/main" val="2679747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0A3106F5-2D8A-4F28-9AAA-D51E8382468B}" type="datetimeFigureOut">
              <a:rPr lang="en-IN" smtClean="0"/>
              <a:t>27-10-2012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09BFC110-6794-43B7-A07A-AF7EC1D9EE89}" type="slidenum">
              <a:rPr lang="en-IN" smtClean="0"/>
              <a:t>‹#›</a:t>
            </a:fld>
            <a:endParaRPr lang="en-IN"/>
          </a:p>
        </p:txBody>
      </p:sp>
    </p:spTree>
    <p:extLst>
      <p:ext uri="{BB962C8B-B14F-4D97-AF65-F5344CB8AC3E}">
        <p14:creationId xmlns:p14="http://schemas.microsoft.com/office/powerpoint/2010/main" val="28793387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534400" cy="8382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690688"/>
            <a:ext cx="8224837" cy="204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92550"/>
            <a:ext cx="8224837" cy="2051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76990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0A3106F5-2D8A-4F28-9AAA-D51E8382468B}" type="datetimeFigureOut">
              <a:rPr lang="en-IN" smtClean="0"/>
              <a:t>27-10-2012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09BFC110-6794-43B7-A07A-AF7EC1D9EE89}" type="slidenum">
              <a:rPr lang="en-IN" smtClean="0"/>
              <a:t>‹#›</a:t>
            </a:fld>
            <a:endParaRPr lang="en-IN"/>
          </a:p>
        </p:txBody>
      </p:sp>
    </p:spTree>
    <p:extLst>
      <p:ext uri="{BB962C8B-B14F-4D97-AF65-F5344CB8AC3E}">
        <p14:creationId xmlns:p14="http://schemas.microsoft.com/office/powerpoint/2010/main" val="2835447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3106F5-2D8A-4F28-9AAA-D51E8382468B}" type="datetimeFigureOut">
              <a:rPr lang="en-IN" smtClean="0"/>
              <a:t>27-10-2012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09BFC110-6794-43B7-A07A-AF7EC1D9EE89}" type="slidenum">
              <a:rPr lang="en-IN" smtClean="0"/>
              <a:t>‹#›</a:t>
            </a:fld>
            <a:endParaRPr lang="en-IN"/>
          </a:p>
        </p:txBody>
      </p:sp>
    </p:spTree>
    <p:extLst>
      <p:ext uri="{BB962C8B-B14F-4D97-AF65-F5344CB8AC3E}">
        <p14:creationId xmlns:p14="http://schemas.microsoft.com/office/powerpoint/2010/main" val="4294911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0A3106F5-2D8A-4F28-9AAA-D51E8382468B}" type="datetimeFigureOut">
              <a:rPr lang="en-IN" smtClean="0"/>
              <a:t>27-10-2012</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09BFC110-6794-43B7-A07A-AF7EC1D9EE89}" type="slidenum">
              <a:rPr lang="en-IN" smtClean="0"/>
              <a:t>‹#›</a:t>
            </a:fld>
            <a:endParaRPr lang="en-IN"/>
          </a:p>
        </p:txBody>
      </p:sp>
    </p:spTree>
    <p:extLst>
      <p:ext uri="{BB962C8B-B14F-4D97-AF65-F5344CB8AC3E}">
        <p14:creationId xmlns:p14="http://schemas.microsoft.com/office/powerpoint/2010/main" val="1472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0A3106F5-2D8A-4F28-9AAA-D51E8382468B}" type="datetimeFigureOut">
              <a:rPr lang="en-IN" smtClean="0"/>
              <a:t>27-10-2012</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09BFC110-6794-43B7-A07A-AF7EC1D9EE89}" type="slidenum">
              <a:rPr lang="en-IN" smtClean="0"/>
              <a:t>‹#›</a:t>
            </a:fld>
            <a:endParaRPr lang="en-IN"/>
          </a:p>
        </p:txBody>
      </p:sp>
    </p:spTree>
    <p:extLst>
      <p:ext uri="{BB962C8B-B14F-4D97-AF65-F5344CB8AC3E}">
        <p14:creationId xmlns:p14="http://schemas.microsoft.com/office/powerpoint/2010/main" val="4276922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0A3106F5-2D8A-4F28-9AAA-D51E8382468B}" type="datetimeFigureOut">
              <a:rPr lang="en-IN" smtClean="0"/>
              <a:t>27-10-2012</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09BFC110-6794-43B7-A07A-AF7EC1D9EE89}" type="slidenum">
              <a:rPr lang="en-IN" smtClean="0"/>
              <a:t>‹#›</a:t>
            </a:fld>
            <a:endParaRPr lang="en-IN"/>
          </a:p>
        </p:txBody>
      </p:sp>
    </p:spTree>
    <p:extLst>
      <p:ext uri="{BB962C8B-B14F-4D97-AF65-F5344CB8AC3E}">
        <p14:creationId xmlns:p14="http://schemas.microsoft.com/office/powerpoint/2010/main" val="1816720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3106F5-2D8A-4F28-9AAA-D51E8382468B}" type="datetimeFigureOut">
              <a:rPr lang="en-IN" smtClean="0"/>
              <a:t>27-10-2012</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09BFC110-6794-43B7-A07A-AF7EC1D9EE89}" type="slidenum">
              <a:rPr lang="en-IN" smtClean="0"/>
              <a:t>‹#›</a:t>
            </a:fld>
            <a:endParaRPr lang="en-IN"/>
          </a:p>
        </p:txBody>
      </p:sp>
    </p:spTree>
    <p:extLst>
      <p:ext uri="{BB962C8B-B14F-4D97-AF65-F5344CB8AC3E}">
        <p14:creationId xmlns:p14="http://schemas.microsoft.com/office/powerpoint/2010/main" val="3638021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3106F5-2D8A-4F28-9AAA-D51E8382468B}" type="datetimeFigureOut">
              <a:rPr lang="en-IN" smtClean="0"/>
              <a:t>27-10-2012</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09BFC110-6794-43B7-A07A-AF7EC1D9EE89}" type="slidenum">
              <a:rPr lang="en-IN" smtClean="0"/>
              <a:t>‹#›</a:t>
            </a:fld>
            <a:endParaRPr lang="en-IN"/>
          </a:p>
        </p:txBody>
      </p:sp>
    </p:spTree>
    <p:extLst>
      <p:ext uri="{BB962C8B-B14F-4D97-AF65-F5344CB8AC3E}">
        <p14:creationId xmlns:p14="http://schemas.microsoft.com/office/powerpoint/2010/main" val="2689103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3106F5-2D8A-4F28-9AAA-D51E8382468B}" type="datetimeFigureOut">
              <a:rPr lang="en-IN" smtClean="0"/>
              <a:t>27-10-2012</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09BFC110-6794-43B7-A07A-AF7EC1D9EE89}" type="slidenum">
              <a:rPr lang="en-IN" smtClean="0"/>
              <a:t>‹#›</a:t>
            </a:fld>
            <a:endParaRPr lang="en-IN"/>
          </a:p>
        </p:txBody>
      </p:sp>
    </p:spTree>
    <p:extLst>
      <p:ext uri="{BB962C8B-B14F-4D97-AF65-F5344CB8AC3E}">
        <p14:creationId xmlns:p14="http://schemas.microsoft.com/office/powerpoint/2010/main" val="1489236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3106F5-2D8A-4F28-9AAA-D51E8382468B}" type="datetimeFigureOut">
              <a:rPr lang="en-IN" smtClean="0"/>
              <a:t>27-10-2012</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FC110-6794-43B7-A07A-AF7EC1D9EE89}" type="slidenum">
              <a:rPr lang="en-IN" smtClean="0"/>
              <a:t>‹#›</a:t>
            </a:fld>
            <a:endParaRPr lang="en-IN"/>
          </a:p>
        </p:txBody>
      </p:sp>
    </p:spTree>
    <p:extLst>
      <p:ext uri="{BB962C8B-B14F-4D97-AF65-F5344CB8AC3E}">
        <p14:creationId xmlns:p14="http://schemas.microsoft.com/office/powerpoint/2010/main" val="1803553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image" Target="../media/image11.wmf"/><Relationship Id="rId3" Type="http://schemas.openxmlformats.org/officeDocument/2006/relationships/image" Target="../media/image1.emf"/><Relationship Id="rId7" Type="http://schemas.openxmlformats.org/officeDocument/2006/relationships/image" Target="../media/image5.emf"/><Relationship Id="rId12" Type="http://schemas.openxmlformats.org/officeDocument/2006/relationships/image" Target="../media/image10.wmf"/><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emf"/><Relationship Id="rId11" Type="http://schemas.openxmlformats.org/officeDocument/2006/relationships/image" Target="../media/image9.wmf"/><Relationship Id="rId5" Type="http://schemas.openxmlformats.org/officeDocument/2006/relationships/image" Target="../media/image3.wmf"/><Relationship Id="rId15" Type="http://schemas.openxmlformats.org/officeDocument/2006/relationships/image" Target="../media/image13.png"/><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image" Target="../media/image7.wmf"/><Relationship Id="rId14" Type="http://schemas.openxmlformats.org/officeDocument/2006/relationships/image" Target="../media/image12.emf"/></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31.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3.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37.png"/><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30.png"/><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wmf"/><Relationship Id="rId7"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1.emf"/><Relationship Id="rId5" Type="http://schemas.openxmlformats.org/officeDocument/2006/relationships/image" Target="../media/image8.wmf"/><Relationship Id="rId10" Type="http://schemas.openxmlformats.org/officeDocument/2006/relationships/image" Target="../media/image49.png"/><Relationship Id="rId4" Type="http://schemas.openxmlformats.org/officeDocument/2006/relationships/image" Target="../media/image3.wmf"/><Relationship Id="rId9" Type="http://schemas.openxmlformats.org/officeDocument/2006/relationships/image" Target="../media/image48.png"/></Relationships>
</file>

<file path=ppt/slides/_rels/slide3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9.xml"/><Relationship Id="rId1" Type="http://schemas.openxmlformats.org/officeDocument/2006/relationships/slideLayout" Target="../slideLayouts/slideLayout12.xml"/><Relationship Id="rId5" Type="http://schemas.openxmlformats.org/officeDocument/2006/relationships/image" Target="../media/image3.wmf"/><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image" Target="../media/image12.emf"/><Relationship Id="rId18" Type="http://schemas.openxmlformats.org/officeDocument/2006/relationships/image" Target="../media/image51.png"/><Relationship Id="rId3" Type="http://schemas.openxmlformats.org/officeDocument/2006/relationships/image" Target="../media/image2.wmf"/><Relationship Id="rId7" Type="http://schemas.openxmlformats.org/officeDocument/2006/relationships/image" Target="../media/image6.wmf"/><Relationship Id="rId12" Type="http://schemas.openxmlformats.org/officeDocument/2006/relationships/image" Target="../media/image10.wmf"/><Relationship Id="rId17" Type="http://schemas.openxmlformats.org/officeDocument/2006/relationships/image" Target="../media/image48.png"/><Relationship Id="rId2" Type="http://schemas.openxmlformats.org/officeDocument/2006/relationships/notesSlide" Target="../notesSlides/notesSlide40.xml"/><Relationship Id="rId16"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emf"/><Relationship Id="rId11" Type="http://schemas.openxmlformats.org/officeDocument/2006/relationships/image" Target="../media/image11.wmf"/><Relationship Id="rId5" Type="http://schemas.openxmlformats.org/officeDocument/2006/relationships/image" Target="../media/image4.emf"/><Relationship Id="rId15" Type="http://schemas.openxmlformats.org/officeDocument/2006/relationships/image" Target="../media/image46.png"/><Relationship Id="rId10" Type="http://schemas.openxmlformats.org/officeDocument/2006/relationships/image" Target="../media/image9.wmf"/><Relationship Id="rId4" Type="http://schemas.openxmlformats.org/officeDocument/2006/relationships/image" Target="../media/image3.wmf"/><Relationship Id="rId9" Type="http://schemas.openxmlformats.org/officeDocument/2006/relationships/image" Target="../media/image8.wmf"/><Relationship Id="rId14" Type="http://schemas.openxmlformats.org/officeDocument/2006/relationships/image" Target="../media/image1.emf"/></Relationships>
</file>

<file path=ppt/slides/_rels/slide41.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image" Target="../media/image1.emf"/><Relationship Id="rId3" Type="http://schemas.openxmlformats.org/officeDocument/2006/relationships/image" Target="../media/image3.wmf"/><Relationship Id="rId7" Type="http://schemas.openxmlformats.org/officeDocument/2006/relationships/image" Target="../media/image7.wmf"/><Relationship Id="rId12" Type="http://schemas.openxmlformats.org/officeDocument/2006/relationships/image" Target="../media/image12.emf"/><Relationship Id="rId2" Type="http://schemas.openxmlformats.org/officeDocument/2006/relationships/image" Target="../media/image2.wmf"/><Relationship Id="rId16"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6.wmf"/><Relationship Id="rId11" Type="http://schemas.openxmlformats.org/officeDocument/2006/relationships/image" Target="../media/image10.wmf"/><Relationship Id="rId5" Type="http://schemas.openxmlformats.org/officeDocument/2006/relationships/image" Target="../media/image5.emf"/><Relationship Id="rId15" Type="http://schemas.openxmlformats.org/officeDocument/2006/relationships/image" Target="../media/image48.png"/><Relationship Id="rId10" Type="http://schemas.openxmlformats.org/officeDocument/2006/relationships/image" Target="../media/image11.wmf"/><Relationship Id="rId4" Type="http://schemas.openxmlformats.org/officeDocument/2006/relationships/image" Target="../media/image4.emf"/><Relationship Id="rId9" Type="http://schemas.openxmlformats.org/officeDocument/2006/relationships/image" Target="../media/image9.wmf"/><Relationship Id="rId14" Type="http://schemas.openxmlformats.org/officeDocument/2006/relationships/image" Target="../media/image47.png"/></Relationships>
</file>

<file path=ppt/slides/_rels/slide42.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image" Target="../media/image46.png"/><Relationship Id="rId3" Type="http://schemas.openxmlformats.org/officeDocument/2006/relationships/image" Target="../media/image2.wmf"/><Relationship Id="rId7" Type="http://schemas.openxmlformats.org/officeDocument/2006/relationships/image" Target="../media/image7.wmf"/><Relationship Id="rId12" Type="http://schemas.openxmlformats.org/officeDocument/2006/relationships/image" Target="../media/image1.emf"/><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6.wmf"/><Relationship Id="rId11" Type="http://schemas.openxmlformats.org/officeDocument/2006/relationships/image" Target="../media/image12.emf"/><Relationship Id="rId5" Type="http://schemas.openxmlformats.org/officeDocument/2006/relationships/image" Target="../media/image5.emf"/><Relationship Id="rId10" Type="http://schemas.openxmlformats.org/officeDocument/2006/relationships/image" Target="../media/image10.wmf"/><Relationship Id="rId4" Type="http://schemas.openxmlformats.org/officeDocument/2006/relationships/image" Target="../media/image4.emf"/><Relationship Id="rId9" Type="http://schemas.openxmlformats.org/officeDocument/2006/relationships/image" Target="../media/image11.wmf"/><Relationship Id="rId14" Type="http://schemas.openxmlformats.org/officeDocument/2006/relationships/image" Target="../media/image3.wmf"/></Relationships>
</file>

<file path=ppt/slides/_rels/slide4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hyperlink" Target="http://upload.wikimedia.org/wikipedia/commons/a/ae/Enigma.jpg" TargetMode="Externa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Line 131"/>
          <p:cNvSpPr>
            <a:spLocks noChangeShapeType="1"/>
          </p:cNvSpPr>
          <p:nvPr/>
        </p:nvSpPr>
        <p:spPr bwMode="auto">
          <a:xfrm flipH="1" flipV="1">
            <a:off x="2455863" y="2287588"/>
            <a:ext cx="439737"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7411" name="Rectangle 3"/>
          <p:cNvSpPr>
            <a:spLocks noGrp="1" noChangeAspect="1" noChangeArrowheads="1"/>
          </p:cNvSpPr>
          <p:nvPr>
            <p:ph type="title"/>
          </p:nvPr>
        </p:nvSpPr>
        <p:spPr/>
        <p:txBody>
          <a:bodyPr/>
          <a:lstStyle/>
          <a:p>
            <a:pPr eaLnBrk="1" hangingPunct="1"/>
            <a:r>
              <a:rPr lang="en-US" smtClean="0"/>
              <a:t>Secure Communications</a:t>
            </a:r>
          </a:p>
        </p:txBody>
      </p:sp>
      <p:sp>
        <p:nvSpPr>
          <p:cNvPr id="17412" name="Text Placeholder 59"/>
          <p:cNvSpPr>
            <a:spLocks noGrp="1"/>
          </p:cNvSpPr>
          <p:nvPr>
            <p:ph type="body" sz="half" idx="2"/>
          </p:nvPr>
        </p:nvSpPr>
        <p:spPr>
          <a:xfrm>
            <a:off x="455613" y="5416550"/>
            <a:ext cx="8224837" cy="1136650"/>
          </a:xfrm>
        </p:spPr>
        <p:txBody>
          <a:bodyPr/>
          <a:lstStyle/>
          <a:p>
            <a:pPr eaLnBrk="1" hangingPunct="1"/>
            <a:r>
              <a:rPr lang="en-US" sz="2000" smtClean="0"/>
              <a:t>Traffic between sites must be secure</a:t>
            </a:r>
          </a:p>
          <a:p>
            <a:pPr eaLnBrk="1" hangingPunct="1"/>
            <a:r>
              <a:rPr lang="en-US" sz="2000" smtClean="0"/>
              <a:t>Measures must be taken to ensure it cannot be altered, forged, or deciphered if intercepted </a:t>
            </a:r>
          </a:p>
          <a:p>
            <a:pPr eaLnBrk="1" hangingPunct="1"/>
            <a:endParaRPr lang="en-US" smtClean="0"/>
          </a:p>
        </p:txBody>
      </p:sp>
      <p:sp>
        <p:nvSpPr>
          <p:cNvPr id="17413" name="Line 64"/>
          <p:cNvSpPr>
            <a:spLocks noChangeShapeType="1"/>
          </p:cNvSpPr>
          <p:nvPr/>
        </p:nvSpPr>
        <p:spPr bwMode="auto">
          <a:xfrm flipH="1">
            <a:off x="3962400" y="3627438"/>
            <a:ext cx="45720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7414" name="Line 65"/>
          <p:cNvSpPr>
            <a:spLocks noChangeShapeType="1"/>
          </p:cNvSpPr>
          <p:nvPr/>
        </p:nvSpPr>
        <p:spPr bwMode="auto">
          <a:xfrm>
            <a:off x="4724400" y="3017838"/>
            <a:ext cx="46038" cy="1447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7415" name="Oval 66"/>
          <p:cNvSpPr>
            <a:spLocks noChangeArrowheads="1"/>
          </p:cNvSpPr>
          <p:nvPr/>
        </p:nvSpPr>
        <p:spPr bwMode="auto">
          <a:xfrm>
            <a:off x="6096000" y="3551238"/>
            <a:ext cx="2514600" cy="17526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Gill Sans MT" pitchFamily="34" charset="0"/>
            </a:endParaRPr>
          </a:p>
        </p:txBody>
      </p:sp>
      <p:sp>
        <p:nvSpPr>
          <p:cNvPr id="17416" name="Line 67"/>
          <p:cNvSpPr>
            <a:spLocks noChangeShapeType="1"/>
          </p:cNvSpPr>
          <p:nvPr/>
        </p:nvSpPr>
        <p:spPr bwMode="auto">
          <a:xfrm>
            <a:off x="4876800" y="3703638"/>
            <a:ext cx="2286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7417" name="Line 68"/>
          <p:cNvSpPr>
            <a:spLocks noChangeShapeType="1"/>
          </p:cNvSpPr>
          <p:nvPr/>
        </p:nvSpPr>
        <p:spPr bwMode="auto">
          <a:xfrm>
            <a:off x="6781800" y="2636838"/>
            <a:ext cx="457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7418" name="Line 69"/>
          <p:cNvSpPr>
            <a:spLocks noChangeShapeType="1"/>
          </p:cNvSpPr>
          <p:nvPr/>
        </p:nvSpPr>
        <p:spPr bwMode="auto">
          <a:xfrm flipH="1">
            <a:off x="4267200" y="3475038"/>
            <a:ext cx="304800" cy="990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7419" name="Oval 70"/>
          <p:cNvSpPr>
            <a:spLocks noChangeArrowheads="1"/>
          </p:cNvSpPr>
          <p:nvPr/>
        </p:nvSpPr>
        <p:spPr bwMode="auto">
          <a:xfrm>
            <a:off x="381000" y="3551238"/>
            <a:ext cx="2133600" cy="12954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Gill Sans MT" pitchFamily="34" charset="0"/>
            </a:endParaRPr>
          </a:p>
        </p:txBody>
      </p:sp>
      <p:sp>
        <p:nvSpPr>
          <p:cNvPr id="17420" name="Line 72"/>
          <p:cNvSpPr>
            <a:spLocks noChangeShapeType="1"/>
          </p:cNvSpPr>
          <p:nvPr/>
        </p:nvSpPr>
        <p:spPr bwMode="auto">
          <a:xfrm flipV="1">
            <a:off x="2286000" y="2636838"/>
            <a:ext cx="1524000" cy="10668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7421" name="Line 74"/>
          <p:cNvSpPr>
            <a:spLocks noChangeShapeType="1"/>
          </p:cNvSpPr>
          <p:nvPr/>
        </p:nvSpPr>
        <p:spPr bwMode="auto">
          <a:xfrm>
            <a:off x="4191000" y="2636838"/>
            <a:ext cx="2133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17422" name="Picture 76" descr="RouterSecurit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408238"/>
            <a:ext cx="628650"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3" name="Picture 77" descr="IOSfirewa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2179638"/>
            <a:ext cx="609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Line 78"/>
          <p:cNvSpPr>
            <a:spLocks noChangeShapeType="1"/>
          </p:cNvSpPr>
          <p:nvPr/>
        </p:nvSpPr>
        <p:spPr bwMode="auto">
          <a:xfrm flipV="1">
            <a:off x="6705600" y="1524000"/>
            <a:ext cx="15240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7425" name="Text Box 79"/>
          <p:cNvSpPr txBox="1">
            <a:spLocks noChangeArrowheads="1"/>
          </p:cNvSpPr>
          <p:nvPr/>
        </p:nvSpPr>
        <p:spPr bwMode="auto">
          <a:xfrm>
            <a:off x="6248400" y="1763713"/>
            <a:ext cx="762000"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MARS</a:t>
            </a:r>
          </a:p>
        </p:txBody>
      </p:sp>
      <p:pic>
        <p:nvPicPr>
          <p:cNvPr id="17426" name="Picture 80"/>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8400" y="2865438"/>
            <a:ext cx="11811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7" name="Text Box 83"/>
          <p:cNvSpPr txBox="1">
            <a:spLocks noChangeArrowheads="1"/>
          </p:cNvSpPr>
          <p:nvPr/>
        </p:nvSpPr>
        <p:spPr bwMode="auto">
          <a:xfrm>
            <a:off x="457200" y="4237038"/>
            <a:ext cx="1981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Remote Branch</a:t>
            </a:r>
          </a:p>
        </p:txBody>
      </p:sp>
      <p:sp>
        <p:nvSpPr>
          <p:cNvPr id="17428" name="Text Box 84"/>
          <p:cNvSpPr txBox="1">
            <a:spLocks noChangeArrowheads="1"/>
          </p:cNvSpPr>
          <p:nvPr/>
        </p:nvSpPr>
        <p:spPr bwMode="auto">
          <a:xfrm>
            <a:off x="1981200" y="4160838"/>
            <a:ext cx="7620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sp>
        <p:nvSpPr>
          <p:cNvPr id="17429" name="Text Box 86"/>
          <p:cNvSpPr txBox="1">
            <a:spLocks noChangeArrowheads="1"/>
          </p:cNvSpPr>
          <p:nvPr/>
        </p:nvSpPr>
        <p:spPr bwMode="auto">
          <a:xfrm>
            <a:off x="3657600" y="2713038"/>
            <a:ext cx="7620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sp>
        <p:nvSpPr>
          <p:cNvPr id="17430" name="Line 87"/>
          <p:cNvSpPr>
            <a:spLocks noChangeShapeType="1"/>
          </p:cNvSpPr>
          <p:nvPr/>
        </p:nvSpPr>
        <p:spPr bwMode="auto">
          <a:xfrm flipV="1">
            <a:off x="6629400" y="1524000"/>
            <a:ext cx="114300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17431" name="Picture 8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57600" y="3703638"/>
            <a:ext cx="53181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7432" name="Text Box 89"/>
          <p:cNvSpPr txBox="1">
            <a:spLocks noChangeArrowheads="1"/>
          </p:cNvSpPr>
          <p:nvPr/>
        </p:nvSpPr>
        <p:spPr bwMode="auto">
          <a:xfrm>
            <a:off x="3505200" y="4192588"/>
            <a:ext cx="762000"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Iron Port</a:t>
            </a:r>
          </a:p>
        </p:txBody>
      </p:sp>
      <p:sp>
        <p:nvSpPr>
          <p:cNvPr id="17433" name="Text Box 90"/>
          <p:cNvSpPr txBox="1">
            <a:spLocks noChangeArrowheads="1"/>
          </p:cNvSpPr>
          <p:nvPr/>
        </p:nvSpPr>
        <p:spPr bwMode="auto">
          <a:xfrm>
            <a:off x="4495800" y="2027238"/>
            <a:ext cx="7620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Firewall</a:t>
            </a:r>
            <a:endParaRPr lang="en-US" sz="900">
              <a:latin typeface="Gill Sans MT" pitchFamily="34" charset="0"/>
            </a:endParaRPr>
          </a:p>
        </p:txBody>
      </p:sp>
      <p:pic>
        <p:nvPicPr>
          <p:cNvPr id="17434" name="Picture 91" descr="Workgroup Switch Securit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43400" y="3398838"/>
            <a:ext cx="762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5" name="Line 92"/>
          <p:cNvSpPr>
            <a:spLocks noChangeShapeType="1"/>
          </p:cNvSpPr>
          <p:nvPr/>
        </p:nvSpPr>
        <p:spPr bwMode="auto">
          <a:xfrm>
            <a:off x="6629400" y="2789238"/>
            <a:ext cx="762000" cy="990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7436" name="Line 93"/>
          <p:cNvSpPr>
            <a:spLocks noChangeShapeType="1"/>
          </p:cNvSpPr>
          <p:nvPr/>
        </p:nvSpPr>
        <p:spPr bwMode="auto">
          <a:xfrm flipH="1">
            <a:off x="6781800" y="2636838"/>
            <a:ext cx="53340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7437" name="Line 94"/>
          <p:cNvSpPr>
            <a:spLocks noChangeShapeType="1"/>
          </p:cNvSpPr>
          <p:nvPr/>
        </p:nvSpPr>
        <p:spPr bwMode="auto">
          <a:xfrm>
            <a:off x="7315200" y="2560638"/>
            <a:ext cx="228600" cy="129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7438" name="Line 95"/>
          <p:cNvSpPr>
            <a:spLocks noChangeShapeType="1"/>
          </p:cNvSpPr>
          <p:nvPr/>
        </p:nvSpPr>
        <p:spPr bwMode="auto">
          <a:xfrm>
            <a:off x="6629400" y="2560638"/>
            <a:ext cx="76200" cy="1371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17439" name="Picture 96" descr="Workgroup Switch Securit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15200" y="3627438"/>
            <a:ext cx="762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40" name="Picture 97" descr="Workgroup Switch Securit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8400" y="3703638"/>
            <a:ext cx="762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41" name="Picture 98"/>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86600" y="2332038"/>
            <a:ext cx="47942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42" name="Picture 99"/>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24625" y="1371600"/>
            <a:ext cx="762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43" name="Picture 100"/>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00800" y="2332038"/>
            <a:ext cx="47942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44" name="Picture 101" descr="Router with firewall"/>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28800" y="3551238"/>
            <a:ext cx="685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45" name="Text Box 102"/>
          <p:cNvSpPr txBox="1">
            <a:spLocks noChangeArrowheads="1"/>
          </p:cNvSpPr>
          <p:nvPr/>
        </p:nvSpPr>
        <p:spPr bwMode="auto">
          <a:xfrm>
            <a:off x="5486400" y="2835275"/>
            <a:ext cx="3810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IPS</a:t>
            </a:r>
            <a:endParaRPr lang="en-US" sz="900">
              <a:latin typeface="Gill Sans MT" pitchFamily="34" charset="0"/>
            </a:endParaRPr>
          </a:p>
        </p:txBody>
      </p:sp>
      <p:pic>
        <p:nvPicPr>
          <p:cNvPr id="17446" name="Picture 103" descr="NetRange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57800" y="2371725"/>
            <a:ext cx="8382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47" name="Picture 110"/>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4400" y="3659188"/>
            <a:ext cx="6858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48" name="Text Box 111"/>
          <p:cNvSpPr txBox="1">
            <a:spLocks noChangeArrowheads="1"/>
          </p:cNvSpPr>
          <p:nvPr/>
        </p:nvSpPr>
        <p:spPr bwMode="auto">
          <a:xfrm>
            <a:off x="1085850" y="3706813"/>
            <a:ext cx="5334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17449" name="Picture 112" descr="File Server_Updated200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72000" y="4343400"/>
            <a:ext cx="304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50" name="Picture 113" descr="File Server_Updated200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53000" y="4343400"/>
            <a:ext cx="304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51" name="Picture 114" descr="File Server_Updated200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114800" y="4343400"/>
            <a:ext cx="304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52" name="Text Box 115"/>
          <p:cNvSpPr txBox="1">
            <a:spLocks noChangeArrowheads="1"/>
          </p:cNvSpPr>
          <p:nvPr/>
        </p:nvSpPr>
        <p:spPr bwMode="auto">
          <a:xfrm>
            <a:off x="4038600" y="5019675"/>
            <a:ext cx="762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Web </a:t>
            </a:r>
            <a:br>
              <a:rPr lang="en-US" sz="800">
                <a:latin typeface="Gill Sans MT" pitchFamily="34" charset="0"/>
              </a:rPr>
            </a:br>
            <a:r>
              <a:rPr lang="en-US" sz="800">
                <a:latin typeface="Gill Sans MT" pitchFamily="34" charset="0"/>
              </a:rPr>
              <a:t>Server</a:t>
            </a:r>
            <a:endParaRPr lang="en-US" sz="900">
              <a:latin typeface="Gill Sans MT" pitchFamily="34" charset="0"/>
            </a:endParaRPr>
          </a:p>
        </p:txBody>
      </p:sp>
      <p:sp>
        <p:nvSpPr>
          <p:cNvPr id="17453" name="Text Box 116"/>
          <p:cNvSpPr txBox="1">
            <a:spLocks noChangeArrowheads="1"/>
          </p:cNvSpPr>
          <p:nvPr/>
        </p:nvSpPr>
        <p:spPr bwMode="auto">
          <a:xfrm>
            <a:off x="4495800" y="5019675"/>
            <a:ext cx="762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Email Server</a:t>
            </a:r>
            <a:endParaRPr lang="en-US" sz="900">
              <a:latin typeface="Gill Sans MT" pitchFamily="34" charset="0"/>
            </a:endParaRPr>
          </a:p>
        </p:txBody>
      </p:sp>
      <p:sp>
        <p:nvSpPr>
          <p:cNvPr id="17454" name="Text Box 117"/>
          <p:cNvSpPr txBox="1">
            <a:spLocks noChangeArrowheads="1"/>
          </p:cNvSpPr>
          <p:nvPr/>
        </p:nvSpPr>
        <p:spPr bwMode="auto">
          <a:xfrm>
            <a:off x="4953000" y="5105400"/>
            <a:ext cx="76200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DNS</a:t>
            </a:r>
          </a:p>
        </p:txBody>
      </p:sp>
      <p:pic>
        <p:nvPicPr>
          <p:cNvPr id="17455" name="Picture 118"/>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477000" y="4389438"/>
            <a:ext cx="6858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56" name="Text Box 119"/>
          <p:cNvSpPr txBox="1">
            <a:spLocks noChangeArrowheads="1"/>
          </p:cNvSpPr>
          <p:nvPr/>
        </p:nvSpPr>
        <p:spPr bwMode="auto">
          <a:xfrm>
            <a:off x="6648450" y="4430713"/>
            <a:ext cx="5334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17457" name="Picture 120"/>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781800" y="4237038"/>
            <a:ext cx="6858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58" name="Text Box 121"/>
          <p:cNvSpPr txBox="1">
            <a:spLocks noChangeArrowheads="1"/>
          </p:cNvSpPr>
          <p:nvPr/>
        </p:nvSpPr>
        <p:spPr bwMode="auto">
          <a:xfrm>
            <a:off x="7000875" y="4297363"/>
            <a:ext cx="5334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17459" name="Picture 122"/>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086600" y="4313238"/>
            <a:ext cx="6858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60" name="Text Box 123"/>
          <p:cNvSpPr txBox="1">
            <a:spLocks noChangeArrowheads="1"/>
          </p:cNvSpPr>
          <p:nvPr/>
        </p:nvSpPr>
        <p:spPr bwMode="auto">
          <a:xfrm>
            <a:off x="7286625" y="4360863"/>
            <a:ext cx="5334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17461" name="Picture 124"/>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591425" y="1295400"/>
            <a:ext cx="381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7462" name="Text Box 125"/>
          <p:cNvSpPr txBox="1">
            <a:spLocks noChangeArrowheads="1"/>
          </p:cNvSpPr>
          <p:nvPr/>
        </p:nvSpPr>
        <p:spPr bwMode="auto">
          <a:xfrm>
            <a:off x="3810000" y="4573588"/>
            <a:ext cx="533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17463" name="Text Box 126"/>
          <p:cNvSpPr txBox="1">
            <a:spLocks noChangeArrowheads="1"/>
          </p:cNvSpPr>
          <p:nvPr/>
        </p:nvSpPr>
        <p:spPr bwMode="auto">
          <a:xfrm>
            <a:off x="4381500" y="4191000"/>
            <a:ext cx="533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17464" name="Text Box 127"/>
          <p:cNvSpPr txBox="1">
            <a:spLocks noChangeArrowheads="1"/>
          </p:cNvSpPr>
          <p:nvPr/>
        </p:nvSpPr>
        <p:spPr bwMode="auto">
          <a:xfrm>
            <a:off x="5210175" y="4725988"/>
            <a:ext cx="533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17465" name="Text Box 128"/>
          <p:cNvSpPr txBox="1">
            <a:spLocks noChangeArrowheads="1"/>
          </p:cNvSpPr>
          <p:nvPr/>
        </p:nvSpPr>
        <p:spPr bwMode="auto">
          <a:xfrm>
            <a:off x="7924800" y="1327150"/>
            <a:ext cx="533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solidFill>
                  <a:schemeClr val="bg1"/>
                </a:solidFill>
                <a:latin typeface="Gill Sans MT" pitchFamily="34" charset="0"/>
              </a:rPr>
              <a:t>CSA</a:t>
            </a:r>
          </a:p>
        </p:txBody>
      </p:sp>
      <p:pic>
        <p:nvPicPr>
          <p:cNvPr id="17466" name="Picture 13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057400" y="1296988"/>
            <a:ext cx="7461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04846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spect="1" noChangeArrowheads="1"/>
          </p:cNvSpPr>
          <p:nvPr>
            <p:ph type="title"/>
          </p:nvPr>
        </p:nvSpPr>
        <p:spPr/>
        <p:txBody>
          <a:bodyPr/>
          <a:lstStyle/>
          <a:p>
            <a:pPr eaLnBrk="1" hangingPunct="1"/>
            <a:r>
              <a:rPr lang="en-US" smtClean="0"/>
              <a:t>Stream Ciphers</a:t>
            </a:r>
            <a:endParaRPr lang="en-US" smtClean="0">
              <a:solidFill>
                <a:srgbClr val="EA002D"/>
              </a:solidFill>
            </a:endParaRPr>
          </a:p>
        </p:txBody>
      </p:sp>
      <p:sp>
        <p:nvSpPr>
          <p:cNvPr id="26627" name="Rectangle 3"/>
          <p:cNvSpPr>
            <a:spLocks noGrp="1" noChangeArrowheads="1"/>
          </p:cNvSpPr>
          <p:nvPr>
            <p:ph sz="half" idx="1"/>
          </p:nvPr>
        </p:nvSpPr>
        <p:spPr>
          <a:xfrm>
            <a:off x="455613" y="1690688"/>
            <a:ext cx="4954587" cy="4252912"/>
          </a:xfrm>
        </p:spPr>
        <p:txBody>
          <a:bodyPr/>
          <a:lstStyle/>
          <a:p>
            <a:pPr marL="119063" indent="-119063" eaLnBrk="1" hangingPunct="1">
              <a:lnSpc>
                <a:spcPct val="80000"/>
              </a:lnSpc>
            </a:pPr>
            <a:r>
              <a:rPr lang="en-US" sz="2000" dirty="0" smtClean="0"/>
              <a:t>Invented by the Norwegian Army Signal Corps in 1950, the ETCRRM machine uses the </a:t>
            </a:r>
            <a:r>
              <a:rPr lang="en-US" sz="2000" dirty="0" err="1" smtClean="0"/>
              <a:t>Vernam</a:t>
            </a:r>
            <a:r>
              <a:rPr lang="en-US" sz="2000" dirty="0" smtClean="0"/>
              <a:t> stream cipher method.</a:t>
            </a:r>
          </a:p>
          <a:p>
            <a:pPr marL="119063" indent="-119063" eaLnBrk="1" hangingPunct="1">
              <a:lnSpc>
                <a:spcPct val="80000"/>
              </a:lnSpc>
            </a:pPr>
            <a:r>
              <a:rPr lang="en-US" sz="2000" dirty="0" smtClean="0"/>
              <a:t>It was used by the US and Russian governments to exchange information.</a:t>
            </a:r>
          </a:p>
          <a:p>
            <a:pPr marL="119063" indent="-119063" eaLnBrk="1" hangingPunct="1">
              <a:lnSpc>
                <a:spcPct val="80000"/>
              </a:lnSpc>
            </a:pPr>
            <a:r>
              <a:rPr lang="en-US" sz="2000" dirty="0" smtClean="0"/>
              <a:t>Plain text message is </a:t>
            </a:r>
            <a:r>
              <a:rPr lang="en-US" sz="2000" dirty="0" err="1" smtClean="0"/>
              <a:t>eXclusively</a:t>
            </a:r>
            <a:r>
              <a:rPr lang="en-US" sz="2000" dirty="0" smtClean="0"/>
              <a:t> </a:t>
            </a:r>
            <a:r>
              <a:rPr lang="en-US" sz="2000" dirty="0" err="1" smtClean="0"/>
              <a:t>OR'ed</a:t>
            </a:r>
            <a:r>
              <a:rPr lang="en-US" sz="2000" dirty="0" smtClean="0"/>
              <a:t> with a key tape containing a random stream of data of the same length to generate the </a:t>
            </a:r>
            <a:r>
              <a:rPr lang="en-US" sz="2000" dirty="0" err="1" smtClean="0"/>
              <a:t>ciphertext</a:t>
            </a:r>
            <a:r>
              <a:rPr lang="en-US" sz="2000" dirty="0" smtClean="0"/>
              <a:t>.</a:t>
            </a:r>
          </a:p>
          <a:p>
            <a:pPr marL="119063" indent="-119063" eaLnBrk="1" hangingPunct="1">
              <a:lnSpc>
                <a:spcPct val="80000"/>
              </a:lnSpc>
            </a:pPr>
            <a:r>
              <a:rPr lang="en-US" sz="2000" dirty="0" smtClean="0"/>
              <a:t>Once a message was enciphered the key tape was destroyed. </a:t>
            </a:r>
          </a:p>
          <a:p>
            <a:pPr marL="119063" indent="-119063" eaLnBrk="1" hangingPunct="1">
              <a:lnSpc>
                <a:spcPct val="80000"/>
              </a:lnSpc>
            </a:pPr>
            <a:r>
              <a:rPr lang="en-US" sz="2000" dirty="0" smtClean="0"/>
              <a:t>At the receiving end, the process was reversed using an identical key tape to decode the message.  </a:t>
            </a:r>
          </a:p>
        </p:txBody>
      </p:sp>
      <p:pic>
        <p:nvPicPr>
          <p:cNvPr id="26628" name="Picture 6" descr="etcrr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6900" y="1304925"/>
            <a:ext cx="2857500" cy="51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77493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spect="1" noChangeArrowheads="1"/>
          </p:cNvSpPr>
          <p:nvPr>
            <p:ph type="title"/>
          </p:nvPr>
        </p:nvSpPr>
        <p:spPr/>
        <p:txBody>
          <a:bodyPr/>
          <a:lstStyle/>
          <a:p>
            <a:pPr eaLnBrk="1" hangingPunct="1"/>
            <a:r>
              <a:rPr lang="en-US" smtClean="0"/>
              <a:t>Defining Cryptanalysis</a:t>
            </a:r>
          </a:p>
        </p:txBody>
      </p:sp>
      <p:sp>
        <p:nvSpPr>
          <p:cNvPr id="27651" name="Text Placeholder 8"/>
          <p:cNvSpPr>
            <a:spLocks noGrp="1"/>
          </p:cNvSpPr>
          <p:nvPr>
            <p:ph type="body" sz="half" idx="2"/>
          </p:nvPr>
        </p:nvSpPr>
        <p:spPr>
          <a:xfrm>
            <a:off x="455613" y="4883150"/>
            <a:ext cx="8224837" cy="1365250"/>
          </a:xfrm>
        </p:spPr>
        <p:txBody>
          <a:bodyPr/>
          <a:lstStyle/>
          <a:p>
            <a:pPr eaLnBrk="1" hangingPunct="1">
              <a:buFontTx/>
              <a:buNone/>
            </a:pPr>
            <a:r>
              <a:rPr lang="en-US" sz="2000" smtClean="0"/>
              <a:t>	Cryptanalysis is from the Greek words kryptós (hidden), and analýein (to loosen or to untie). It is the practice and the study of determining the meaning of encrypted information (cracking the code), without access to the shared secret key.</a:t>
            </a:r>
          </a:p>
          <a:p>
            <a:pPr eaLnBrk="1" hangingPunct="1"/>
            <a:endParaRPr lang="en-US" smtClean="0"/>
          </a:p>
        </p:txBody>
      </p:sp>
      <p:pic>
        <p:nvPicPr>
          <p:cNvPr id="27652" name="Picture 8" descr="Newspaper Head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447800"/>
            <a:ext cx="44196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 Box 9"/>
          <p:cNvSpPr txBox="1">
            <a:spLocks noChangeArrowheads="1"/>
          </p:cNvSpPr>
          <p:nvPr/>
        </p:nvSpPr>
        <p:spPr bwMode="auto">
          <a:xfrm>
            <a:off x="2590800" y="2190750"/>
            <a:ext cx="4191000" cy="1066800"/>
          </a:xfrm>
          <a:prstGeom prst="rect">
            <a:avLst/>
          </a:prstGeom>
          <a:solidFill>
            <a:srgbClr val="EAC2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800">
                <a:latin typeface="Gill Sans MT" pitchFamily="34" charset="0"/>
              </a:rPr>
              <a:t>Allies decipher secret NAZI encryption code!</a:t>
            </a:r>
          </a:p>
        </p:txBody>
      </p:sp>
    </p:spTree>
    <p:extLst>
      <p:ext uri="{BB962C8B-B14F-4D97-AF65-F5344CB8AC3E}">
        <p14:creationId xmlns:p14="http://schemas.microsoft.com/office/powerpoint/2010/main" val="23856412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Line 15"/>
          <p:cNvSpPr>
            <a:spLocks noChangeShapeType="1"/>
          </p:cNvSpPr>
          <p:nvPr/>
        </p:nvSpPr>
        <p:spPr bwMode="auto">
          <a:xfrm>
            <a:off x="4191000" y="2514600"/>
            <a:ext cx="0" cy="914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8675" name="Rectangle 2"/>
          <p:cNvSpPr>
            <a:spLocks noGrp="1" noChangeAspect="1" noChangeArrowheads="1"/>
          </p:cNvSpPr>
          <p:nvPr>
            <p:ph type="title"/>
          </p:nvPr>
        </p:nvSpPr>
        <p:spPr/>
        <p:txBody>
          <a:bodyPr/>
          <a:lstStyle/>
          <a:p>
            <a:pPr eaLnBrk="1" hangingPunct="1"/>
            <a:r>
              <a:rPr lang="en-US" smtClean="0"/>
              <a:t>Cryptanalysis Methods</a:t>
            </a:r>
          </a:p>
        </p:txBody>
      </p:sp>
      <p:sp>
        <p:nvSpPr>
          <p:cNvPr id="28676" name="Text Box 12"/>
          <p:cNvSpPr txBox="1">
            <a:spLocks noChangeArrowheads="1"/>
          </p:cNvSpPr>
          <p:nvPr/>
        </p:nvSpPr>
        <p:spPr bwMode="auto">
          <a:xfrm>
            <a:off x="3124200" y="2133600"/>
            <a:ext cx="2209800" cy="3413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a:latin typeface="Gill Sans MT" pitchFamily="34" charset="0"/>
              </a:rPr>
              <a:t>Known Ciphertext</a:t>
            </a:r>
          </a:p>
        </p:txBody>
      </p:sp>
      <p:pic>
        <p:nvPicPr>
          <p:cNvPr id="28677" name="Picture 14" descr="MCj0433903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2590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Rectangle 16"/>
          <p:cNvSpPr>
            <a:spLocks noChangeArrowheads="1"/>
          </p:cNvSpPr>
          <p:nvPr/>
        </p:nvSpPr>
        <p:spPr bwMode="auto">
          <a:xfrm>
            <a:off x="3276600" y="3276600"/>
            <a:ext cx="762000" cy="14478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8679" name="Rectangle 17"/>
          <p:cNvSpPr>
            <a:spLocks noChangeArrowheads="1"/>
          </p:cNvSpPr>
          <p:nvPr/>
        </p:nvSpPr>
        <p:spPr bwMode="auto">
          <a:xfrm>
            <a:off x="3429000" y="3429000"/>
            <a:ext cx="762000" cy="14478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8680" name="Rectangle 18"/>
          <p:cNvSpPr>
            <a:spLocks noChangeArrowheads="1"/>
          </p:cNvSpPr>
          <p:nvPr/>
        </p:nvSpPr>
        <p:spPr bwMode="auto">
          <a:xfrm>
            <a:off x="3581400" y="3581400"/>
            <a:ext cx="762000" cy="14478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8681" name="Rectangle 19"/>
          <p:cNvSpPr>
            <a:spLocks noChangeArrowheads="1"/>
          </p:cNvSpPr>
          <p:nvPr/>
        </p:nvSpPr>
        <p:spPr bwMode="auto">
          <a:xfrm>
            <a:off x="3733800" y="3733800"/>
            <a:ext cx="762000" cy="14478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8682" name="Rectangle 20"/>
          <p:cNvSpPr>
            <a:spLocks noChangeArrowheads="1"/>
          </p:cNvSpPr>
          <p:nvPr/>
        </p:nvSpPr>
        <p:spPr bwMode="auto">
          <a:xfrm>
            <a:off x="3886200" y="3886200"/>
            <a:ext cx="762000" cy="14478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8683" name="Rectangle 21"/>
          <p:cNvSpPr>
            <a:spLocks noChangeArrowheads="1"/>
          </p:cNvSpPr>
          <p:nvPr/>
        </p:nvSpPr>
        <p:spPr bwMode="auto">
          <a:xfrm>
            <a:off x="4038600" y="4038600"/>
            <a:ext cx="762000" cy="1447800"/>
          </a:xfrm>
          <a:prstGeom prst="rect">
            <a:avLst/>
          </a:prstGeom>
          <a:solidFill>
            <a:schemeClr val="accent1"/>
          </a:solidFill>
          <a:ln w="9525">
            <a:solidFill>
              <a:schemeClr val="tx1"/>
            </a:solidFill>
            <a:miter lim="800000"/>
            <a:headEnd/>
            <a:tailEnd/>
          </a:ln>
        </p:spPr>
        <p:txBody>
          <a:bodyPr wrap="none" anchor="ctr"/>
          <a:lstStyle/>
          <a:p>
            <a:endParaRPr lang="en-US">
              <a:latin typeface="Gill Sans MT" pitchFamily="34" charset="0"/>
            </a:endParaRPr>
          </a:p>
        </p:txBody>
      </p:sp>
      <p:sp>
        <p:nvSpPr>
          <p:cNvPr id="28684" name="Text Box 24"/>
          <p:cNvSpPr txBox="1">
            <a:spLocks noChangeArrowheads="1"/>
          </p:cNvSpPr>
          <p:nvPr/>
        </p:nvSpPr>
        <p:spPr bwMode="auto">
          <a:xfrm>
            <a:off x="1447800" y="1371600"/>
            <a:ext cx="55626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2400">
                <a:latin typeface="Gill Sans MT" pitchFamily="34" charset="0"/>
              </a:rPr>
              <a:t>Brute Force Attack</a:t>
            </a:r>
          </a:p>
        </p:txBody>
      </p:sp>
      <p:sp>
        <p:nvSpPr>
          <p:cNvPr id="28685" name="Text Box 25"/>
          <p:cNvSpPr txBox="1">
            <a:spLocks noChangeArrowheads="1"/>
          </p:cNvSpPr>
          <p:nvPr/>
        </p:nvSpPr>
        <p:spPr bwMode="auto">
          <a:xfrm>
            <a:off x="762000" y="5562600"/>
            <a:ext cx="7696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With a Brute Force attack, the attacker has some portion of ciphertext. The attacker attempts to unencrypt the ciphertext with all possible keys.</a:t>
            </a:r>
          </a:p>
        </p:txBody>
      </p:sp>
      <p:sp>
        <p:nvSpPr>
          <p:cNvPr id="28686" name="Text Box 26"/>
          <p:cNvSpPr txBox="1">
            <a:spLocks noChangeArrowheads="1"/>
          </p:cNvSpPr>
          <p:nvPr/>
        </p:nvSpPr>
        <p:spPr bwMode="auto">
          <a:xfrm>
            <a:off x="4800600" y="4419600"/>
            <a:ext cx="14478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Successfully Unencrypted</a:t>
            </a:r>
          </a:p>
          <a:p>
            <a:pPr eaLnBrk="1" hangingPunct="1">
              <a:spcBef>
                <a:spcPct val="50000"/>
              </a:spcBef>
            </a:pPr>
            <a:r>
              <a:rPr lang="en-US" sz="1200">
                <a:latin typeface="Gill Sans MT" pitchFamily="34" charset="0"/>
              </a:rPr>
              <a:t> Key found</a:t>
            </a:r>
          </a:p>
        </p:txBody>
      </p:sp>
    </p:spTree>
    <p:extLst>
      <p:ext uri="{BB962C8B-B14F-4D97-AF65-F5344CB8AC3E}">
        <p14:creationId xmlns:p14="http://schemas.microsoft.com/office/powerpoint/2010/main" val="31309588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5"/>
          <p:cNvSpPr>
            <a:spLocks noChangeArrowheads="1"/>
          </p:cNvSpPr>
          <p:nvPr/>
        </p:nvSpPr>
        <p:spPr bwMode="auto">
          <a:xfrm>
            <a:off x="6553200" y="2743200"/>
            <a:ext cx="762000" cy="13716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9699" name="Rectangle 2"/>
          <p:cNvSpPr>
            <a:spLocks noGrp="1" noChangeAspect="1" noChangeArrowheads="1"/>
          </p:cNvSpPr>
          <p:nvPr>
            <p:ph type="title"/>
          </p:nvPr>
        </p:nvSpPr>
        <p:spPr/>
        <p:txBody>
          <a:bodyPr/>
          <a:lstStyle/>
          <a:p>
            <a:pPr eaLnBrk="1" hangingPunct="1"/>
            <a:r>
              <a:rPr lang="en-US" smtClean="0"/>
              <a:t>Meet-in-the-Middle Attack</a:t>
            </a:r>
          </a:p>
        </p:txBody>
      </p:sp>
      <p:sp>
        <p:nvSpPr>
          <p:cNvPr id="29700" name="Text Box 29"/>
          <p:cNvSpPr txBox="1">
            <a:spLocks noChangeArrowheads="1"/>
          </p:cNvSpPr>
          <p:nvPr/>
        </p:nvSpPr>
        <p:spPr bwMode="auto">
          <a:xfrm>
            <a:off x="609600" y="5029200"/>
            <a:ext cx="8077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With a Meet-in-the-Middle attack, the attacker has some portion of text in both plaintext and ciphertext. The attacker attempts to unencrypt the ciphertext with all possible keys while at the same time encrypt the plaintext with another set of possible keys until one match is found. </a:t>
            </a:r>
          </a:p>
        </p:txBody>
      </p:sp>
      <p:sp>
        <p:nvSpPr>
          <p:cNvPr id="29701" name="Text Box 30"/>
          <p:cNvSpPr txBox="1">
            <a:spLocks noChangeArrowheads="1"/>
          </p:cNvSpPr>
          <p:nvPr/>
        </p:nvSpPr>
        <p:spPr bwMode="auto">
          <a:xfrm>
            <a:off x="1524000" y="1524000"/>
            <a:ext cx="2209800" cy="3413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a:latin typeface="Gill Sans MT" pitchFamily="34" charset="0"/>
              </a:rPr>
              <a:t>Known Ciphertext</a:t>
            </a:r>
          </a:p>
        </p:txBody>
      </p:sp>
      <p:sp>
        <p:nvSpPr>
          <p:cNvPr id="29702" name="Text Box 31"/>
          <p:cNvSpPr txBox="1">
            <a:spLocks noChangeArrowheads="1"/>
          </p:cNvSpPr>
          <p:nvPr/>
        </p:nvSpPr>
        <p:spPr bwMode="auto">
          <a:xfrm>
            <a:off x="4648200" y="1524000"/>
            <a:ext cx="2133600" cy="3413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a:latin typeface="Gill Sans MT" pitchFamily="34" charset="0"/>
              </a:rPr>
              <a:t>Known Plaintext</a:t>
            </a:r>
          </a:p>
        </p:txBody>
      </p:sp>
      <p:sp>
        <p:nvSpPr>
          <p:cNvPr id="29703" name="Rectangle 35"/>
          <p:cNvSpPr>
            <a:spLocks noChangeArrowheads="1"/>
          </p:cNvSpPr>
          <p:nvPr/>
        </p:nvSpPr>
        <p:spPr bwMode="auto">
          <a:xfrm>
            <a:off x="1371600" y="2819400"/>
            <a:ext cx="762000" cy="13716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9704" name="Rectangle 36"/>
          <p:cNvSpPr>
            <a:spLocks noChangeArrowheads="1"/>
          </p:cNvSpPr>
          <p:nvPr/>
        </p:nvSpPr>
        <p:spPr bwMode="auto">
          <a:xfrm>
            <a:off x="1524000" y="2971800"/>
            <a:ext cx="762000" cy="13716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9705" name="Rectangle 37"/>
          <p:cNvSpPr>
            <a:spLocks noChangeArrowheads="1"/>
          </p:cNvSpPr>
          <p:nvPr/>
        </p:nvSpPr>
        <p:spPr bwMode="auto">
          <a:xfrm>
            <a:off x="1752600" y="3124200"/>
            <a:ext cx="762000" cy="13716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9706" name="Rectangle 38"/>
          <p:cNvSpPr>
            <a:spLocks noChangeArrowheads="1"/>
          </p:cNvSpPr>
          <p:nvPr/>
        </p:nvSpPr>
        <p:spPr bwMode="auto">
          <a:xfrm>
            <a:off x="1981200" y="3276600"/>
            <a:ext cx="762000" cy="13716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9707" name="Text Box 39"/>
          <p:cNvSpPr txBox="1">
            <a:spLocks noChangeArrowheads="1"/>
          </p:cNvSpPr>
          <p:nvPr/>
        </p:nvSpPr>
        <p:spPr bwMode="auto">
          <a:xfrm>
            <a:off x="1752600" y="1905000"/>
            <a:ext cx="20574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Use every possible decryption key until a result is found  matching the corresponding plaintext.</a:t>
            </a:r>
          </a:p>
        </p:txBody>
      </p:sp>
      <p:sp>
        <p:nvSpPr>
          <p:cNvPr id="29708" name="Line 40"/>
          <p:cNvSpPr>
            <a:spLocks noChangeShapeType="1"/>
          </p:cNvSpPr>
          <p:nvPr/>
        </p:nvSpPr>
        <p:spPr bwMode="auto">
          <a:xfrm>
            <a:off x="3810000" y="1676400"/>
            <a:ext cx="762000"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9709" name="Rectangle 44"/>
          <p:cNvSpPr>
            <a:spLocks noChangeArrowheads="1"/>
          </p:cNvSpPr>
          <p:nvPr/>
        </p:nvSpPr>
        <p:spPr bwMode="auto">
          <a:xfrm>
            <a:off x="6324600" y="2895600"/>
            <a:ext cx="762000" cy="13716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9710" name="Rectangle 43"/>
          <p:cNvSpPr>
            <a:spLocks noChangeArrowheads="1"/>
          </p:cNvSpPr>
          <p:nvPr/>
        </p:nvSpPr>
        <p:spPr bwMode="auto">
          <a:xfrm>
            <a:off x="6019800" y="3048000"/>
            <a:ext cx="762000" cy="13716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29711" name="Rectangle 42"/>
          <p:cNvSpPr>
            <a:spLocks noChangeArrowheads="1"/>
          </p:cNvSpPr>
          <p:nvPr/>
        </p:nvSpPr>
        <p:spPr bwMode="auto">
          <a:xfrm>
            <a:off x="5715000" y="3200400"/>
            <a:ext cx="762000" cy="1371600"/>
          </a:xfrm>
          <a:prstGeom prst="rect">
            <a:avLst/>
          </a:prstGeom>
          <a:solidFill>
            <a:schemeClr val="accent1"/>
          </a:solidFill>
          <a:ln w="9525">
            <a:solidFill>
              <a:schemeClr val="tx1"/>
            </a:solidFill>
            <a:miter lim="800000"/>
            <a:headEnd/>
            <a:tailEnd/>
          </a:ln>
        </p:spPr>
        <p:txBody>
          <a:bodyPr wrap="none" anchor="ctr"/>
          <a:lstStyle/>
          <a:p>
            <a:endParaRPr lang="en-US">
              <a:latin typeface="Gill Sans MT" pitchFamily="34" charset="0"/>
            </a:endParaRPr>
          </a:p>
        </p:txBody>
      </p:sp>
      <p:sp>
        <p:nvSpPr>
          <p:cNvPr id="29712" name="Text Box 46"/>
          <p:cNvSpPr txBox="1">
            <a:spLocks noChangeArrowheads="1"/>
          </p:cNvSpPr>
          <p:nvPr/>
        </p:nvSpPr>
        <p:spPr bwMode="auto">
          <a:xfrm>
            <a:off x="5029200" y="1905000"/>
            <a:ext cx="19812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Use every possible encryption key until a result is found  matching the corresponding ciphertext.</a:t>
            </a:r>
          </a:p>
        </p:txBody>
      </p:sp>
      <p:sp>
        <p:nvSpPr>
          <p:cNvPr id="29713" name="Text Box 47"/>
          <p:cNvSpPr txBox="1">
            <a:spLocks noChangeArrowheads="1"/>
          </p:cNvSpPr>
          <p:nvPr/>
        </p:nvSpPr>
        <p:spPr bwMode="auto">
          <a:xfrm>
            <a:off x="4724400" y="3505200"/>
            <a:ext cx="13716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MATCH of Ciphertext!</a:t>
            </a:r>
          </a:p>
          <a:p>
            <a:pPr eaLnBrk="1" hangingPunct="1">
              <a:spcBef>
                <a:spcPct val="50000"/>
              </a:spcBef>
            </a:pPr>
            <a:r>
              <a:rPr lang="en-US" sz="1200">
                <a:latin typeface="Gill Sans MT" pitchFamily="34" charset="0"/>
              </a:rPr>
              <a:t>Key found</a:t>
            </a:r>
          </a:p>
        </p:txBody>
      </p:sp>
      <p:sp>
        <p:nvSpPr>
          <p:cNvPr id="29714" name="Line 48"/>
          <p:cNvSpPr>
            <a:spLocks noChangeShapeType="1"/>
          </p:cNvSpPr>
          <p:nvPr/>
        </p:nvSpPr>
        <p:spPr bwMode="auto">
          <a:xfrm flipH="1" flipV="1">
            <a:off x="3733800" y="1905000"/>
            <a:ext cx="1981200" cy="167640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IN"/>
          </a:p>
        </p:txBody>
      </p:sp>
      <p:pic>
        <p:nvPicPr>
          <p:cNvPr id="29715" name="Picture 49" descr="MCj0433903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1800" y="20574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6" name="Picture 50" descr="MCj0433903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185420">
            <a:off x="1143000" y="20574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62150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spect="1" noChangeArrowheads="1"/>
          </p:cNvSpPr>
          <p:nvPr>
            <p:ph type="title"/>
          </p:nvPr>
        </p:nvSpPr>
        <p:spPr/>
        <p:txBody>
          <a:bodyPr/>
          <a:lstStyle/>
          <a:p>
            <a:pPr eaLnBrk="1" hangingPunct="1"/>
            <a:r>
              <a:rPr lang="en-US" smtClean="0"/>
              <a:t>Choosing a Cryptanalysis Method</a:t>
            </a:r>
          </a:p>
        </p:txBody>
      </p:sp>
      <p:pic>
        <p:nvPicPr>
          <p:cNvPr id="3072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114425"/>
            <a:ext cx="4076700"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Text Box 6"/>
          <p:cNvSpPr txBox="1">
            <a:spLocks noChangeArrowheads="1"/>
          </p:cNvSpPr>
          <p:nvPr/>
        </p:nvSpPr>
        <p:spPr bwMode="auto">
          <a:xfrm>
            <a:off x="1295400" y="5989638"/>
            <a:ext cx="2514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200">
                <a:latin typeface="Gill Sans MT" pitchFamily="34" charset="0"/>
              </a:rPr>
              <a:t>Cipherered text</a:t>
            </a:r>
          </a:p>
        </p:txBody>
      </p:sp>
      <p:sp>
        <p:nvSpPr>
          <p:cNvPr id="30725" name="Oval 7"/>
          <p:cNvSpPr>
            <a:spLocks noChangeArrowheads="1"/>
          </p:cNvSpPr>
          <p:nvPr/>
        </p:nvSpPr>
        <p:spPr bwMode="auto">
          <a:xfrm>
            <a:off x="476250" y="5006975"/>
            <a:ext cx="381000" cy="381000"/>
          </a:xfrm>
          <a:prstGeom prst="ellipse">
            <a:avLst/>
          </a:prstGeom>
          <a:solidFill>
            <a:schemeClr val="accent1"/>
          </a:solidFill>
          <a:ln w="9525">
            <a:solidFill>
              <a:schemeClr val="tx1"/>
            </a:solidFill>
            <a:round/>
            <a:headEnd/>
            <a:tailEnd/>
          </a:ln>
        </p:spPr>
        <p:txBody>
          <a:bodyPr wrap="none" anchor="ctr"/>
          <a:lstStyle/>
          <a:p>
            <a:pPr algn="ctr"/>
            <a:r>
              <a:rPr lang="en-US" sz="1400">
                <a:latin typeface="Gill Sans MT" pitchFamily="34" charset="0"/>
              </a:rPr>
              <a:t>2</a:t>
            </a:r>
          </a:p>
        </p:txBody>
      </p:sp>
      <p:pic>
        <p:nvPicPr>
          <p:cNvPr id="30726" name="Picture 8" descr="parchment_bln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930775"/>
            <a:ext cx="2667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Rectangle 9"/>
          <p:cNvSpPr>
            <a:spLocks noChangeArrowheads="1"/>
          </p:cNvSpPr>
          <p:nvPr/>
        </p:nvSpPr>
        <p:spPr bwMode="auto">
          <a:xfrm>
            <a:off x="1230313" y="5251450"/>
            <a:ext cx="26558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ctr"/>
            <a:r>
              <a:rPr lang="pl-PL" sz="1400">
                <a:latin typeface="Courier New" pitchFamily="49" charset="0"/>
              </a:rPr>
              <a:t>IO</a:t>
            </a:r>
            <a:r>
              <a:rPr lang="pl-PL" sz="1400">
                <a:solidFill>
                  <a:srgbClr val="A50021"/>
                </a:solidFill>
                <a:latin typeface="Courier New" pitchFamily="49" charset="0"/>
              </a:rPr>
              <a:t>D</a:t>
            </a:r>
            <a:r>
              <a:rPr lang="pl-PL" sz="1400">
                <a:latin typeface="Courier New" pitchFamily="49" charset="0"/>
              </a:rPr>
              <a:t>QN H</a:t>
            </a:r>
            <a:r>
              <a:rPr lang="pl-PL" sz="1400">
                <a:solidFill>
                  <a:srgbClr val="A50021"/>
                </a:solidFill>
                <a:latin typeface="Courier New" pitchFamily="49" charset="0"/>
              </a:rPr>
              <a:t>D</a:t>
            </a:r>
            <a:r>
              <a:rPr lang="pl-PL" sz="1400">
                <a:latin typeface="Courier New" pitchFamily="49" charset="0"/>
              </a:rPr>
              <a:t>V</a:t>
            </a:r>
            <a:r>
              <a:rPr lang="pl-PL" sz="1400">
                <a:solidFill>
                  <a:schemeClr val="accent2"/>
                </a:solidFill>
                <a:latin typeface="Courier New" pitchFamily="49" charset="0"/>
              </a:rPr>
              <a:t>W</a:t>
            </a:r>
            <a:r>
              <a:rPr lang="pl-PL" sz="1400">
                <a:latin typeface="Courier New" pitchFamily="49" charset="0"/>
              </a:rPr>
              <a:t> </a:t>
            </a:r>
          </a:p>
          <a:p>
            <a:pPr algn="ctr"/>
            <a:r>
              <a:rPr lang="pl-PL" sz="1400">
                <a:solidFill>
                  <a:srgbClr val="A50021"/>
                </a:solidFill>
                <a:latin typeface="Courier New" pitchFamily="49" charset="0"/>
              </a:rPr>
              <a:t>D</a:t>
            </a:r>
            <a:r>
              <a:rPr lang="pl-PL" sz="1400">
                <a:solidFill>
                  <a:schemeClr val="accent2"/>
                </a:solidFill>
                <a:latin typeface="Courier New" pitchFamily="49" charset="0"/>
              </a:rPr>
              <a:t>WW</a:t>
            </a:r>
            <a:r>
              <a:rPr lang="pl-PL" sz="1400">
                <a:solidFill>
                  <a:srgbClr val="A50021"/>
                </a:solidFill>
                <a:latin typeface="Courier New" pitchFamily="49" charset="0"/>
              </a:rPr>
              <a:t>D</a:t>
            </a:r>
            <a:r>
              <a:rPr lang="pl-PL" sz="1400">
                <a:latin typeface="Courier New" pitchFamily="49" charset="0"/>
              </a:rPr>
              <a:t>FN </a:t>
            </a:r>
            <a:r>
              <a:rPr lang="pl-PL" sz="1400">
                <a:solidFill>
                  <a:srgbClr val="A50021"/>
                </a:solidFill>
                <a:latin typeface="Courier New" pitchFamily="49" charset="0"/>
              </a:rPr>
              <a:t>D</a:t>
            </a:r>
            <a:r>
              <a:rPr lang="pl-PL" sz="1400">
                <a:solidFill>
                  <a:schemeClr val="accent2"/>
                </a:solidFill>
                <a:latin typeface="Courier New" pitchFamily="49" charset="0"/>
              </a:rPr>
              <a:t>W</a:t>
            </a:r>
            <a:r>
              <a:rPr lang="pl-PL" sz="1400">
                <a:latin typeface="Courier New" pitchFamily="49" charset="0"/>
              </a:rPr>
              <a:t> G</a:t>
            </a:r>
            <a:r>
              <a:rPr lang="pl-PL" sz="1400">
                <a:solidFill>
                  <a:srgbClr val="A50021"/>
                </a:solidFill>
                <a:latin typeface="Courier New" pitchFamily="49" charset="0"/>
              </a:rPr>
              <a:t>D</a:t>
            </a:r>
            <a:r>
              <a:rPr lang="pl-PL" sz="1400">
                <a:latin typeface="Courier New" pitchFamily="49" charset="0"/>
              </a:rPr>
              <a:t>ZQ</a:t>
            </a:r>
            <a:endParaRPr lang="en-US" sz="1400">
              <a:latin typeface="Courier New" pitchFamily="49" charset="0"/>
            </a:endParaRPr>
          </a:p>
        </p:txBody>
      </p:sp>
      <p:sp>
        <p:nvSpPr>
          <p:cNvPr id="30728" name="Text Box 10"/>
          <p:cNvSpPr txBox="1">
            <a:spLocks noChangeArrowheads="1"/>
          </p:cNvSpPr>
          <p:nvPr/>
        </p:nvSpPr>
        <p:spPr bwMode="auto">
          <a:xfrm>
            <a:off x="3962400" y="4062413"/>
            <a:ext cx="5029200" cy="233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There are 6 occurrences of the cipher letter D and 4 occurrences of the cipher letter W.</a:t>
            </a:r>
          </a:p>
          <a:p>
            <a:pPr eaLnBrk="1" hangingPunct="1">
              <a:spcBef>
                <a:spcPct val="50000"/>
              </a:spcBef>
            </a:pPr>
            <a:r>
              <a:rPr lang="en-US" sz="2000">
                <a:latin typeface="Gill Sans MT" pitchFamily="34" charset="0"/>
              </a:rPr>
              <a:t>Replace the cipher letter D first with popular clear text letters including E, T, and finally A. </a:t>
            </a:r>
          </a:p>
          <a:p>
            <a:pPr eaLnBrk="1" hangingPunct="1">
              <a:spcBef>
                <a:spcPct val="50000"/>
              </a:spcBef>
            </a:pPr>
            <a:r>
              <a:rPr lang="en-US" sz="2000">
                <a:latin typeface="Gill Sans MT" pitchFamily="34" charset="0"/>
              </a:rPr>
              <a:t>Trying A would reveal the shift pattern of 3.</a:t>
            </a:r>
          </a:p>
        </p:txBody>
      </p:sp>
      <p:sp>
        <p:nvSpPr>
          <p:cNvPr id="30729" name="Oval 11"/>
          <p:cNvSpPr>
            <a:spLocks noChangeArrowheads="1"/>
          </p:cNvSpPr>
          <p:nvPr/>
        </p:nvSpPr>
        <p:spPr bwMode="auto">
          <a:xfrm>
            <a:off x="381000" y="1719263"/>
            <a:ext cx="381000" cy="381000"/>
          </a:xfrm>
          <a:prstGeom prst="ellipse">
            <a:avLst/>
          </a:prstGeom>
          <a:solidFill>
            <a:schemeClr val="accent1"/>
          </a:solidFill>
          <a:ln w="9525">
            <a:solidFill>
              <a:schemeClr val="tx1"/>
            </a:solidFill>
            <a:round/>
            <a:headEnd/>
            <a:tailEnd/>
          </a:ln>
        </p:spPr>
        <p:txBody>
          <a:bodyPr wrap="none" anchor="ctr"/>
          <a:lstStyle/>
          <a:p>
            <a:pPr algn="ctr"/>
            <a:r>
              <a:rPr lang="en-US" sz="1400">
                <a:latin typeface="Gill Sans MT" pitchFamily="34" charset="0"/>
              </a:rPr>
              <a:t>1</a:t>
            </a:r>
          </a:p>
        </p:txBody>
      </p:sp>
      <p:sp>
        <p:nvSpPr>
          <p:cNvPr id="30730" name="Text Box 12"/>
          <p:cNvSpPr txBox="1">
            <a:spLocks noChangeArrowheads="1"/>
          </p:cNvSpPr>
          <p:nvPr/>
        </p:nvSpPr>
        <p:spPr bwMode="auto">
          <a:xfrm>
            <a:off x="5410200" y="1524000"/>
            <a:ext cx="3276600"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The graph outlines the frequency of letters in the English language.</a:t>
            </a:r>
          </a:p>
          <a:p>
            <a:pPr eaLnBrk="1" hangingPunct="1">
              <a:spcBef>
                <a:spcPct val="50000"/>
              </a:spcBef>
            </a:pPr>
            <a:r>
              <a:rPr lang="en-US" sz="2000">
                <a:latin typeface="Gill Sans MT" pitchFamily="34" charset="0"/>
              </a:rPr>
              <a:t>For example, the letters E, T and A are the most popular.</a:t>
            </a:r>
          </a:p>
        </p:txBody>
      </p:sp>
    </p:spTree>
    <p:extLst>
      <p:ext uri="{BB962C8B-B14F-4D97-AF65-F5344CB8AC3E}">
        <p14:creationId xmlns:p14="http://schemas.microsoft.com/office/powerpoint/2010/main" val="12351037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spect="1" noChangeArrowheads="1"/>
          </p:cNvSpPr>
          <p:nvPr>
            <p:ph type="title" idx="4294967295"/>
          </p:nvPr>
        </p:nvSpPr>
        <p:spPr/>
        <p:txBody>
          <a:bodyPr>
            <a:normAutofit fontScale="90000"/>
          </a:bodyPr>
          <a:lstStyle/>
          <a:p>
            <a:pPr eaLnBrk="1" hangingPunct="1"/>
            <a:r>
              <a:rPr lang="en-US" smtClean="0"/>
              <a:t>Cryptographic Hashes, Protocols,</a:t>
            </a:r>
            <a:br>
              <a:rPr lang="en-US" smtClean="0"/>
            </a:br>
            <a:r>
              <a:rPr lang="en-US" smtClean="0"/>
              <a:t>and Algorithm Examples</a:t>
            </a:r>
          </a:p>
        </p:txBody>
      </p:sp>
      <p:graphicFrame>
        <p:nvGraphicFramePr>
          <p:cNvPr id="813148" name="Group 92"/>
          <p:cNvGraphicFramePr>
            <a:graphicFrameLocks noGrp="1"/>
          </p:cNvGraphicFramePr>
          <p:nvPr>
            <p:ph idx="4294967295"/>
          </p:nvPr>
        </p:nvGraphicFramePr>
        <p:xfrm>
          <a:off x="609600" y="1447800"/>
          <a:ext cx="7545387" cy="2444750"/>
        </p:xfrm>
        <a:graphic>
          <a:graphicData uri="http://schemas.openxmlformats.org/drawingml/2006/table">
            <a:tbl>
              <a:tblPr/>
              <a:tblGrid>
                <a:gridCol w="2515129"/>
                <a:gridCol w="2515129"/>
                <a:gridCol w="2515129"/>
              </a:tblGrid>
              <a:tr h="76207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rPr>
                        <a:t>Integrity</a:t>
                      </a:r>
                    </a:p>
                  </a:txBody>
                  <a:tcPr marL="93553" marR="93553"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rPr>
                        <a:t>Authentication</a:t>
                      </a:r>
                    </a:p>
                  </a:txBody>
                  <a:tcPr marL="93553" marR="93553"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outerShdw blurRad="38100" dist="38100" dir="2700000" algn="tl">
                              <a:srgbClr val="FFFFFF"/>
                            </a:outerShdw>
                          </a:effectLst>
                          <a:latin typeface="Arial" charset="0"/>
                        </a:rPr>
                        <a:t>Confidentiality</a:t>
                      </a:r>
                    </a:p>
                  </a:txBody>
                  <a:tcPr marL="93553" marR="93553"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r>
              <a:tr h="1682671">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MD5</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SHA</a:t>
                      </a:r>
                    </a:p>
                  </a:txBody>
                  <a:tcPr marL="93553" marR="93553"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HMAC-MD5</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HMAC-SHA-1</a:t>
                      </a:r>
                      <a:endParaRPr kumimoji="0" lang="en-US" sz="1600" b="0" i="0" u="none" strike="noStrike" cap="none" normalizeH="0" baseline="0" dirty="0" smtClean="0">
                        <a:ln>
                          <a:noFill/>
                        </a:ln>
                        <a:solidFill>
                          <a:schemeClr val="tx1"/>
                        </a:solidFill>
                        <a:effectLst/>
                        <a:latin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RSA and DSA</a:t>
                      </a:r>
                    </a:p>
                  </a:txBody>
                  <a:tcPr marL="93553" marR="93553"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DES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3DES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AES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SEAL</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RC </a:t>
                      </a:r>
                      <a:r>
                        <a:rPr kumimoji="0" lang="en-US" sz="1200" b="0" i="0" u="none" strike="noStrike" cap="none" normalizeH="0" baseline="0" dirty="0" smtClean="0">
                          <a:ln>
                            <a:noFill/>
                          </a:ln>
                          <a:solidFill>
                            <a:schemeClr val="tx1"/>
                          </a:solidFill>
                          <a:effectLst/>
                          <a:latin typeface="Arial" charset="0"/>
                        </a:rPr>
                        <a:t>(RC2, RC4, RC5, and RC6)</a:t>
                      </a:r>
                    </a:p>
                  </a:txBody>
                  <a:tcPr marL="93553" marR="93553"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cxnSp>
        <p:nvCxnSpPr>
          <p:cNvPr id="33809" name="Straight Arrow Connector 4"/>
          <p:cNvCxnSpPr>
            <a:cxnSpLocks noChangeShapeType="1"/>
          </p:cNvCxnSpPr>
          <p:nvPr/>
        </p:nvCxnSpPr>
        <p:spPr bwMode="auto">
          <a:xfrm rot="5400000" flipH="1" flipV="1">
            <a:off x="647700" y="3771900"/>
            <a:ext cx="1600200" cy="7620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3810" name="Straight Arrow Connector 6"/>
          <p:cNvCxnSpPr>
            <a:cxnSpLocks noChangeShapeType="1"/>
          </p:cNvCxnSpPr>
          <p:nvPr/>
        </p:nvCxnSpPr>
        <p:spPr bwMode="auto">
          <a:xfrm rot="16200000" flipV="1">
            <a:off x="1524000" y="3581400"/>
            <a:ext cx="2133600" cy="9144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3811" name="TextBox 7"/>
          <p:cNvSpPr txBox="1">
            <a:spLocks noChangeArrowheads="1"/>
          </p:cNvSpPr>
          <p:nvPr/>
        </p:nvSpPr>
        <p:spPr bwMode="auto">
          <a:xfrm>
            <a:off x="457200" y="5029200"/>
            <a:ext cx="877888"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latin typeface="Gill Sans MT" pitchFamily="34" charset="0"/>
              </a:rPr>
              <a:t>NIST</a:t>
            </a:r>
          </a:p>
        </p:txBody>
      </p:sp>
      <p:sp>
        <p:nvSpPr>
          <p:cNvPr id="33812" name="TextBox 8"/>
          <p:cNvSpPr txBox="1">
            <a:spLocks noChangeArrowheads="1"/>
          </p:cNvSpPr>
          <p:nvPr/>
        </p:nvSpPr>
        <p:spPr bwMode="auto">
          <a:xfrm>
            <a:off x="2514600" y="5029200"/>
            <a:ext cx="1031875"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latin typeface="Gill Sans MT" pitchFamily="34" charset="0"/>
              </a:rPr>
              <a:t>Rivest</a:t>
            </a:r>
          </a:p>
        </p:txBody>
      </p:sp>
      <p:sp>
        <p:nvSpPr>
          <p:cNvPr id="33813" name="TextBox 9"/>
          <p:cNvSpPr txBox="1">
            <a:spLocks noChangeArrowheads="1"/>
          </p:cNvSpPr>
          <p:nvPr/>
        </p:nvSpPr>
        <p:spPr bwMode="auto">
          <a:xfrm>
            <a:off x="1447800" y="4114800"/>
            <a:ext cx="12954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800">
                <a:solidFill>
                  <a:srgbClr val="005569"/>
                </a:solidFill>
                <a:latin typeface="Gill Sans MT" pitchFamily="34" charset="0"/>
              </a:rPr>
              <a:t>HASH</a:t>
            </a:r>
          </a:p>
        </p:txBody>
      </p:sp>
      <p:sp>
        <p:nvSpPr>
          <p:cNvPr id="33814" name="TextBox 10"/>
          <p:cNvSpPr txBox="1">
            <a:spLocks noChangeArrowheads="1"/>
          </p:cNvSpPr>
          <p:nvPr/>
        </p:nvSpPr>
        <p:spPr bwMode="auto">
          <a:xfrm>
            <a:off x="3276600" y="4122738"/>
            <a:ext cx="23622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800">
                <a:solidFill>
                  <a:srgbClr val="005569"/>
                </a:solidFill>
                <a:latin typeface="Gill Sans MT" pitchFamily="34" charset="0"/>
              </a:rPr>
              <a:t>HASH w/Key</a:t>
            </a:r>
          </a:p>
        </p:txBody>
      </p:sp>
      <p:sp>
        <p:nvSpPr>
          <p:cNvPr id="33815" name="TextBox 13"/>
          <p:cNvSpPr txBox="1">
            <a:spLocks noChangeArrowheads="1"/>
          </p:cNvSpPr>
          <p:nvPr/>
        </p:nvSpPr>
        <p:spPr bwMode="auto">
          <a:xfrm>
            <a:off x="6934200" y="5065713"/>
            <a:ext cx="1625600"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latin typeface="Gill Sans MT" pitchFamily="34" charset="0"/>
              </a:rPr>
              <a:t>Encryption</a:t>
            </a:r>
          </a:p>
        </p:txBody>
      </p:sp>
      <p:cxnSp>
        <p:nvCxnSpPr>
          <p:cNvPr id="33816" name="Straight Arrow Connector 15"/>
          <p:cNvCxnSpPr>
            <a:cxnSpLocks noChangeShapeType="1"/>
          </p:cNvCxnSpPr>
          <p:nvPr/>
        </p:nvCxnSpPr>
        <p:spPr bwMode="auto">
          <a:xfrm rot="16200000" flipV="1">
            <a:off x="3771900" y="3467100"/>
            <a:ext cx="838200" cy="1524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3817" name="Straight Arrow Connector 6"/>
          <p:cNvCxnSpPr>
            <a:cxnSpLocks noChangeShapeType="1"/>
            <a:stCxn id="33815" idx="0"/>
          </p:cNvCxnSpPr>
          <p:nvPr/>
        </p:nvCxnSpPr>
        <p:spPr bwMode="auto">
          <a:xfrm flipH="1" flipV="1">
            <a:off x="7162800" y="2743200"/>
            <a:ext cx="584200" cy="2322513"/>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2077244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spect="1" noChangeArrowheads="1"/>
          </p:cNvSpPr>
          <p:nvPr>
            <p:ph type="title"/>
          </p:nvPr>
        </p:nvSpPr>
        <p:spPr/>
        <p:txBody>
          <a:bodyPr/>
          <a:lstStyle/>
          <a:p>
            <a:pPr eaLnBrk="1" hangingPunct="1"/>
            <a:r>
              <a:rPr lang="en-US" smtClean="0"/>
              <a:t>Hashing Basics</a:t>
            </a:r>
          </a:p>
        </p:txBody>
      </p:sp>
      <p:sp>
        <p:nvSpPr>
          <p:cNvPr id="34819" name="Rectangle 69"/>
          <p:cNvSpPr>
            <a:spLocks noGrp="1" noChangeArrowheads="1"/>
          </p:cNvSpPr>
          <p:nvPr>
            <p:ph sz="half" idx="1"/>
          </p:nvPr>
        </p:nvSpPr>
        <p:spPr>
          <a:xfrm>
            <a:off x="457200" y="1219200"/>
            <a:ext cx="4041775" cy="4937125"/>
          </a:xfrm>
        </p:spPr>
        <p:txBody>
          <a:bodyPr/>
          <a:lstStyle/>
          <a:p>
            <a:pPr eaLnBrk="1" hangingPunct="1"/>
            <a:r>
              <a:rPr lang="en-GB" sz="2400" smtClean="0"/>
              <a:t>Hashes are used for integrity assurance.</a:t>
            </a:r>
          </a:p>
          <a:p>
            <a:pPr eaLnBrk="1" hangingPunct="1"/>
            <a:r>
              <a:rPr lang="en-GB" sz="2400" smtClean="0"/>
              <a:t>Hashes are based on </a:t>
            </a:r>
            <a:br>
              <a:rPr lang="en-GB" sz="2400" smtClean="0"/>
            </a:br>
            <a:r>
              <a:rPr lang="en-GB" sz="2400" smtClean="0"/>
              <a:t>one-way functions.</a:t>
            </a:r>
          </a:p>
          <a:p>
            <a:pPr eaLnBrk="1" hangingPunct="1"/>
            <a:r>
              <a:rPr lang="en-GB" sz="2400" smtClean="0"/>
              <a:t>The hash function hashes arbitrary data into a fixed-length digest known as the hash value, message digest, digest, or fingerprint.</a:t>
            </a:r>
          </a:p>
        </p:txBody>
      </p:sp>
      <p:sp>
        <p:nvSpPr>
          <p:cNvPr id="34820" name="Text Box 71"/>
          <p:cNvSpPr txBox="1">
            <a:spLocks noChangeArrowheads="1"/>
          </p:cNvSpPr>
          <p:nvPr/>
        </p:nvSpPr>
        <p:spPr bwMode="auto">
          <a:xfrm>
            <a:off x="4602163" y="2133600"/>
            <a:ext cx="16462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600">
                <a:latin typeface="Gill Sans MT" pitchFamily="34" charset="0"/>
              </a:rPr>
              <a:t>Data of Arbitrary</a:t>
            </a:r>
          </a:p>
          <a:p>
            <a:pPr algn="ctr" eaLnBrk="1" hangingPunct="1"/>
            <a:r>
              <a:rPr lang="en-US" sz="1600">
                <a:latin typeface="Gill Sans MT" pitchFamily="34" charset="0"/>
              </a:rPr>
              <a:t>Length</a:t>
            </a:r>
          </a:p>
        </p:txBody>
      </p:sp>
      <p:sp>
        <p:nvSpPr>
          <p:cNvPr id="34821" name="Text Box 72"/>
          <p:cNvSpPr txBox="1">
            <a:spLocks noChangeArrowheads="1"/>
          </p:cNvSpPr>
          <p:nvPr/>
        </p:nvSpPr>
        <p:spPr bwMode="auto">
          <a:xfrm>
            <a:off x="4800600" y="5486400"/>
            <a:ext cx="1349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600">
                <a:latin typeface="Gill Sans MT" pitchFamily="34" charset="0"/>
              </a:rPr>
              <a:t>Fixed-Length</a:t>
            </a:r>
          </a:p>
          <a:p>
            <a:pPr algn="ctr" eaLnBrk="1" hangingPunct="1"/>
            <a:r>
              <a:rPr lang="en-US" sz="1600">
                <a:latin typeface="Gill Sans MT" pitchFamily="34" charset="0"/>
              </a:rPr>
              <a:t>Hash Value</a:t>
            </a:r>
          </a:p>
        </p:txBody>
      </p:sp>
      <p:sp>
        <p:nvSpPr>
          <p:cNvPr id="34822" name="Rectangle 75"/>
          <p:cNvSpPr>
            <a:spLocks noChangeArrowheads="1"/>
          </p:cNvSpPr>
          <p:nvPr/>
        </p:nvSpPr>
        <p:spPr bwMode="auto">
          <a:xfrm>
            <a:off x="6403975" y="5430838"/>
            <a:ext cx="2019300" cy="609600"/>
          </a:xfrm>
          <a:prstGeom prst="rect">
            <a:avLst/>
          </a:prstGeom>
          <a:solidFill>
            <a:schemeClr val="folHlink"/>
          </a:solidFill>
          <a:ln w="28575" algn="ctr">
            <a:solidFill>
              <a:schemeClr val="tx1"/>
            </a:solidFill>
            <a:miter lim="800000"/>
            <a:headEnd/>
            <a:tailEnd/>
          </a:ln>
        </p:spPr>
        <p:txBody>
          <a:bodyPr wrap="none" lIns="82124" tIns="41061" rIns="82124" bIns="41061" anchor="ctr"/>
          <a:lstStyle/>
          <a:p>
            <a:endParaRPr lang="en-US">
              <a:latin typeface="Gill Sans MT" pitchFamily="34" charset="0"/>
            </a:endParaRPr>
          </a:p>
        </p:txBody>
      </p:sp>
      <p:pic>
        <p:nvPicPr>
          <p:cNvPr id="34823" name="Picture 76" descr="000G_118"/>
          <p:cNvPicPr>
            <a:picLocks noChangeAspect="1" noChangeArrowheads="1"/>
          </p:cNvPicPr>
          <p:nvPr/>
        </p:nvPicPr>
        <p:blipFill>
          <a:blip r:embed="rId3">
            <a:extLst>
              <a:ext uri="{28A0092B-C50C-407E-A947-70E740481C1C}">
                <a14:useLocalDpi xmlns:a14="http://schemas.microsoft.com/office/drawing/2010/main" val="0"/>
              </a:ext>
            </a:extLst>
          </a:blip>
          <a:srcRect l="36107" t="38983" b="16949"/>
          <a:stretch>
            <a:fillRect/>
          </a:stretch>
        </p:blipFill>
        <p:spPr bwMode="auto">
          <a:xfrm>
            <a:off x="6099175" y="3360738"/>
            <a:ext cx="251142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Text Box 79"/>
          <p:cNvSpPr txBox="1">
            <a:spLocks noChangeArrowheads="1"/>
          </p:cNvSpPr>
          <p:nvPr/>
        </p:nvSpPr>
        <p:spPr bwMode="auto">
          <a:xfrm>
            <a:off x="6480175" y="5570538"/>
            <a:ext cx="1884363"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a:latin typeface="Gill Sans MT" pitchFamily="34" charset="0"/>
              </a:rPr>
              <a:t>e883aa0b24c09f</a:t>
            </a:r>
          </a:p>
        </p:txBody>
      </p:sp>
      <p:pic>
        <p:nvPicPr>
          <p:cNvPr id="34825" name="Picture 81" descr="clear_mess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524000"/>
            <a:ext cx="141287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98743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spect="1" noChangeArrowheads="1"/>
          </p:cNvSpPr>
          <p:nvPr>
            <p:ph type="title"/>
          </p:nvPr>
        </p:nvSpPr>
        <p:spPr/>
        <p:txBody>
          <a:bodyPr/>
          <a:lstStyle/>
          <a:p>
            <a:pPr eaLnBrk="1" hangingPunct="1"/>
            <a:r>
              <a:rPr lang="en-US" smtClean="0"/>
              <a:t>Hashing Properties</a:t>
            </a:r>
          </a:p>
        </p:txBody>
      </p:sp>
      <p:sp>
        <p:nvSpPr>
          <p:cNvPr id="35843" name="Rectangle 3"/>
          <p:cNvSpPr>
            <a:spLocks noChangeArrowheads="1"/>
          </p:cNvSpPr>
          <p:nvPr/>
        </p:nvSpPr>
        <p:spPr bwMode="auto">
          <a:xfrm>
            <a:off x="5638800" y="5278438"/>
            <a:ext cx="2019300" cy="609600"/>
          </a:xfrm>
          <a:prstGeom prst="rect">
            <a:avLst/>
          </a:prstGeom>
          <a:solidFill>
            <a:schemeClr val="folHlink"/>
          </a:solidFill>
          <a:ln w="28575" algn="ctr">
            <a:solidFill>
              <a:schemeClr val="tx1"/>
            </a:solidFill>
            <a:miter lim="800000"/>
            <a:headEnd/>
            <a:tailEnd/>
          </a:ln>
        </p:spPr>
        <p:txBody>
          <a:bodyPr wrap="none" lIns="82124" tIns="41061" rIns="82124" bIns="41061" anchor="ctr"/>
          <a:lstStyle/>
          <a:p>
            <a:endParaRPr lang="en-US">
              <a:latin typeface="Gill Sans MT" pitchFamily="34" charset="0"/>
            </a:endParaRPr>
          </a:p>
        </p:txBody>
      </p:sp>
      <p:pic>
        <p:nvPicPr>
          <p:cNvPr id="35844" name="Picture 5" descr="000G_118"/>
          <p:cNvPicPr>
            <a:picLocks noChangeAspect="1" noChangeArrowheads="1"/>
          </p:cNvPicPr>
          <p:nvPr/>
        </p:nvPicPr>
        <p:blipFill>
          <a:blip r:embed="rId3">
            <a:extLst>
              <a:ext uri="{28A0092B-C50C-407E-A947-70E740481C1C}">
                <a14:useLocalDpi xmlns:a14="http://schemas.microsoft.com/office/drawing/2010/main" val="0"/>
              </a:ext>
            </a:extLst>
          </a:blip>
          <a:srcRect l="36107" t="38983" b="16949"/>
          <a:stretch>
            <a:fillRect/>
          </a:stretch>
        </p:blipFill>
        <p:spPr bwMode="auto">
          <a:xfrm>
            <a:off x="5334000" y="3208338"/>
            <a:ext cx="251142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Text Box 6"/>
          <p:cNvSpPr txBox="1">
            <a:spLocks noChangeArrowheads="1"/>
          </p:cNvSpPr>
          <p:nvPr/>
        </p:nvSpPr>
        <p:spPr bwMode="auto">
          <a:xfrm>
            <a:off x="5056188" y="2009775"/>
            <a:ext cx="97155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2800">
                <a:latin typeface="Gill Sans MT" pitchFamily="34" charset="0"/>
              </a:rPr>
              <a:t>X</a:t>
            </a:r>
          </a:p>
          <a:p>
            <a:pPr eaLnBrk="1" hangingPunct="1"/>
            <a:r>
              <a:rPr lang="en-US" sz="900">
                <a:solidFill>
                  <a:srgbClr val="EA002D"/>
                </a:solidFill>
                <a:latin typeface="Gill Sans MT" pitchFamily="34" charset="0"/>
              </a:rPr>
              <a:t>Why is x not in</a:t>
            </a:r>
          </a:p>
          <a:p>
            <a:pPr eaLnBrk="1" hangingPunct="1"/>
            <a:r>
              <a:rPr lang="en-US" sz="900">
                <a:solidFill>
                  <a:srgbClr val="EA002D"/>
                </a:solidFill>
                <a:latin typeface="Gill Sans MT" pitchFamily="34" charset="0"/>
              </a:rPr>
              <a:t>Parens?</a:t>
            </a:r>
          </a:p>
          <a:p>
            <a:pPr eaLnBrk="1" hangingPunct="1"/>
            <a:endParaRPr lang="en-US" sz="900">
              <a:latin typeface="Gill Sans MT" pitchFamily="34" charset="0"/>
            </a:endParaRPr>
          </a:p>
        </p:txBody>
      </p:sp>
      <p:sp>
        <p:nvSpPr>
          <p:cNvPr id="35846" name="Text Box 7"/>
          <p:cNvSpPr txBox="1">
            <a:spLocks noChangeArrowheads="1"/>
          </p:cNvSpPr>
          <p:nvPr/>
        </p:nvSpPr>
        <p:spPr bwMode="auto">
          <a:xfrm>
            <a:off x="5029200" y="5332413"/>
            <a:ext cx="382588"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800" i="1">
                <a:latin typeface="Gill Sans MT" pitchFamily="34" charset="0"/>
              </a:rPr>
              <a:t>h</a:t>
            </a:r>
          </a:p>
        </p:txBody>
      </p:sp>
      <p:sp>
        <p:nvSpPr>
          <p:cNvPr id="35847" name="Text Box 8"/>
          <p:cNvSpPr txBox="1">
            <a:spLocks noChangeArrowheads="1"/>
          </p:cNvSpPr>
          <p:nvPr/>
        </p:nvSpPr>
        <p:spPr bwMode="auto">
          <a:xfrm>
            <a:off x="5715000" y="5418138"/>
            <a:ext cx="1884363"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a:latin typeface="Gill Sans MT" pitchFamily="34" charset="0"/>
              </a:rPr>
              <a:t>e883aa0b24c09f</a:t>
            </a:r>
          </a:p>
        </p:txBody>
      </p:sp>
      <p:sp>
        <p:nvSpPr>
          <p:cNvPr id="35848" name="Rectangle 10"/>
          <p:cNvSpPr>
            <a:spLocks noChangeArrowheads="1"/>
          </p:cNvSpPr>
          <p:nvPr/>
        </p:nvSpPr>
        <p:spPr bwMode="auto">
          <a:xfrm>
            <a:off x="1685925" y="2960688"/>
            <a:ext cx="4413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2800">
                <a:latin typeface="Gill Sans MT" pitchFamily="34" charset="0"/>
              </a:rPr>
              <a:t>H</a:t>
            </a:r>
          </a:p>
        </p:txBody>
      </p:sp>
      <p:sp>
        <p:nvSpPr>
          <p:cNvPr id="35849" name="Rectangle 11"/>
          <p:cNvSpPr>
            <a:spLocks noChangeArrowheads="1"/>
          </p:cNvSpPr>
          <p:nvPr/>
        </p:nvSpPr>
        <p:spPr bwMode="auto">
          <a:xfrm>
            <a:off x="4914900" y="3979863"/>
            <a:ext cx="8001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a:latin typeface="Gill Sans MT" pitchFamily="34" charset="0"/>
              </a:rPr>
              <a:t>(H)</a:t>
            </a:r>
          </a:p>
          <a:p>
            <a:r>
              <a:rPr lang="en-US" sz="900">
                <a:solidFill>
                  <a:srgbClr val="EA002D"/>
                </a:solidFill>
                <a:latin typeface="Gill Sans MT" pitchFamily="34" charset="0"/>
              </a:rPr>
              <a:t>Why is H in</a:t>
            </a:r>
          </a:p>
          <a:p>
            <a:r>
              <a:rPr lang="en-US" sz="900">
                <a:solidFill>
                  <a:srgbClr val="EA002D"/>
                </a:solidFill>
                <a:latin typeface="Gill Sans MT" pitchFamily="34" charset="0"/>
              </a:rPr>
              <a:t>Parens?</a:t>
            </a:r>
          </a:p>
        </p:txBody>
      </p:sp>
      <p:sp>
        <p:nvSpPr>
          <p:cNvPr id="35850" name="Rectangle 19"/>
          <p:cNvSpPr>
            <a:spLocks noChangeArrowheads="1"/>
          </p:cNvSpPr>
          <p:nvPr/>
        </p:nvSpPr>
        <p:spPr bwMode="auto">
          <a:xfrm>
            <a:off x="1371600" y="2970213"/>
            <a:ext cx="3921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2800">
                <a:latin typeface="Gill Sans MT" pitchFamily="34" charset="0"/>
              </a:rPr>
              <a:t>=</a:t>
            </a:r>
          </a:p>
        </p:txBody>
      </p:sp>
      <p:sp>
        <p:nvSpPr>
          <p:cNvPr id="35851" name="Rectangle 20"/>
          <p:cNvSpPr>
            <a:spLocks noChangeArrowheads="1"/>
          </p:cNvSpPr>
          <p:nvPr/>
        </p:nvSpPr>
        <p:spPr bwMode="auto">
          <a:xfrm>
            <a:off x="1981200" y="2960688"/>
            <a:ext cx="6207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2800">
                <a:latin typeface="Gill Sans MT" pitchFamily="34" charset="0"/>
              </a:rPr>
              <a:t>(x)</a:t>
            </a:r>
          </a:p>
        </p:txBody>
      </p:sp>
      <p:sp>
        <p:nvSpPr>
          <p:cNvPr id="35852" name="Rectangle 21"/>
          <p:cNvSpPr>
            <a:spLocks noChangeArrowheads="1"/>
          </p:cNvSpPr>
          <p:nvPr/>
        </p:nvSpPr>
        <p:spPr bwMode="auto">
          <a:xfrm>
            <a:off x="990600" y="2974975"/>
            <a:ext cx="4016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2800" i="1">
                <a:latin typeface="Gill Sans MT" pitchFamily="34" charset="0"/>
              </a:rPr>
              <a:t>h</a:t>
            </a:r>
            <a:endParaRPr lang="en-US" sz="2800">
              <a:latin typeface="Gill Sans MT" pitchFamily="34" charset="0"/>
            </a:endParaRPr>
          </a:p>
        </p:txBody>
      </p:sp>
      <p:sp>
        <p:nvSpPr>
          <p:cNvPr id="35853" name="Text Box 22"/>
          <p:cNvSpPr txBox="1">
            <a:spLocks noChangeArrowheads="1"/>
          </p:cNvSpPr>
          <p:nvPr/>
        </p:nvSpPr>
        <p:spPr bwMode="auto">
          <a:xfrm>
            <a:off x="3657600" y="5341938"/>
            <a:ext cx="1066800" cy="677862"/>
          </a:xfrm>
          <a:prstGeom prst="rect">
            <a:avLst/>
          </a:prstGeom>
          <a:solidFill>
            <a:schemeClr val="accent1"/>
          </a:solidFill>
          <a:ln w="9525">
            <a:solidFill>
              <a:schemeClr val="tx1"/>
            </a:solidFill>
            <a:miter lim="800000"/>
            <a:headEnd/>
            <a:tailEnd/>
          </a:ln>
        </p:spPr>
        <p:txBody>
          <a:bodyPr anchor="ctr" anchorCtr="1">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10000"/>
              </a:spcBef>
            </a:pPr>
            <a:r>
              <a:rPr lang="en-US" sz="2000">
                <a:latin typeface="Gill Sans MT" pitchFamily="34" charset="0"/>
              </a:rPr>
              <a:t>Hash </a:t>
            </a:r>
          </a:p>
          <a:p>
            <a:pPr eaLnBrk="1" hangingPunct="1">
              <a:spcBef>
                <a:spcPct val="10000"/>
              </a:spcBef>
            </a:pPr>
            <a:r>
              <a:rPr lang="en-US" sz="2000">
                <a:latin typeface="Gill Sans MT" pitchFamily="34" charset="0"/>
              </a:rPr>
              <a:t>Value</a:t>
            </a:r>
          </a:p>
        </p:txBody>
      </p:sp>
      <p:sp>
        <p:nvSpPr>
          <p:cNvPr id="35854" name="Text Box 23"/>
          <p:cNvSpPr txBox="1">
            <a:spLocks noChangeArrowheads="1"/>
          </p:cNvSpPr>
          <p:nvPr/>
        </p:nvSpPr>
        <p:spPr bwMode="auto">
          <a:xfrm>
            <a:off x="3419475" y="3894138"/>
            <a:ext cx="1295400" cy="677862"/>
          </a:xfrm>
          <a:prstGeom prst="rect">
            <a:avLst/>
          </a:prstGeom>
          <a:solidFill>
            <a:schemeClr val="accent1"/>
          </a:solidFill>
          <a:ln w="9525">
            <a:solidFill>
              <a:schemeClr val="tx1"/>
            </a:solidFill>
            <a:miter lim="800000"/>
            <a:headEnd/>
            <a:tailEnd/>
          </a:ln>
        </p:spPr>
        <p:txBody>
          <a:bodyPr anchor="ctr" anchorCtr="1">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10000"/>
              </a:spcBef>
            </a:pPr>
            <a:r>
              <a:rPr lang="en-US" sz="2000">
                <a:latin typeface="Gill Sans MT" pitchFamily="34" charset="0"/>
              </a:rPr>
              <a:t>Hash </a:t>
            </a:r>
          </a:p>
          <a:p>
            <a:pPr algn="ctr" eaLnBrk="1" hangingPunct="1">
              <a:spcBef>
                <a:spcPct val="10000"/>
              </a:spcBef>
            </a:pPr>
            <a:r>
              <a:rPr lang="en-US" sz="2000">
                <a:latin typeface="Gill Sans MT" pitchFamily="34" charset="0"/>
              </a:rPr>
              <a:t>Function</a:t>
            </a:r>
          </a:p>
        </p:txBody>
      </p:sp>
      <p:sp>
        <p:nvSpPr>
          <p:cNvPr id="35855" name="Text Box 24"/>
          <p:cNvSpPr txBox="1">
            <a:spLocks noChangeArrowheads="1"/>
          </p:cNvSpPr>
          <p:nvPr/>
        </p:nvSpPr>
        <p:spPr bwMode="auto">
          <a:xfrm>
            <a:off x="2895600" y="2001838"/>
            <a:ext cx="1828800" cy="646112"/>
          </a:xfrm>
          <a:prstGeom prst="rect">
            <a:avLst/>
          </a:prstGeom>
          <a:solidFill>
            <a:schemeClr val="accent1"/>
          </a:solidFill>
          <a:ln w="9525">
            <a:solidFill>
              <a:schemeClr val="tx1"/>
            </a:solidFill>
            <a:miter lim="800000"/>
            <a:headEnd/>
            <a:tailEnd/>
          </a:ln>
        </p:spPr>
        <p:txBody>
          <a:bodyPr anchor="ctr" anchorCtr="1">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10000"/>
              </a:spcBef>
            </a:pPr>
            <a:r>
              <a:rPr lang="en-US" sz="2000">
                <a:latin typeface="Gill Sans MT" pitchFamily="34" charset="0"/>
              </a:rPr>
              <a:t>Arbitrary length text</a:t>
            </a:r>
          </a:p>
        </p:txBody>
      </p:sp>
      <p:cxnSp>
        <p:nvCxnSpPr>
          <p:cNvPr id="35856" name="AutoShape 25"/>
          <p:cNvCxnSpPr>
            <a:cxnSpLocks noChangeShapeType="1"/>
            <a:stCxn id="35855" idx="1"/>
            <a:endCxn id="35851" idx="0"/>
          </p:cNvCxnSpPr>
          <p:nvPr/>
        </p:nvCxnSpPr>
        <p:spPr bwMode="auto">
          <a:xfrm rot="10800000" flipV="1">
            <a:off x="2292350" y="2325688"/>
            <a:ext cx="603250" cy="635000"/>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35857" name="AutoShape 26"/>
          <p:cNvCxnSpPr>
            <a:cxnSpLocks noChangeShapeType="1"/>
            <a:stCxn id="35854" idx="1"/>
            <a:endCxn id="35848" idx="2"/>
          </p:cNvCxnSpPr>
          <p:nvPr/>
        </p:nvCxnSpPr>
        <p:spPr bwMode="auto">
          <a:xfrm rot="10800000">
            <a:off x="1906588" y="3479800"/>
            <a:ext cx="1512887" cy="752475"/>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35858" name="AutoShape 27"/>
          <p:cNvCxnSpPr>
            <a:cxnSpLocks noChangeShapeType="1"/>
            <a:stCxn id="35853" idx="1"/>
            <a:endCxn id="35852" idx="2"/>
          </p:cNvCxnSpPr>
          <p:nvPr/>
        </p:nvCxnSpPr>
        <p:spPr bwMode="auto">
          <a:xfrm rot="10800000">
            <a:off x="1192213" y="3494088"/>
            <a:ext cx="2465387" cy="2185987"/>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pic>
        <p:nvPicPr>
          <p:cNvPr id="35859" name="Picture 28" descr="clear_mess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8025" y="1371600"/>
            <a:ext cx="141287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22630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spect="1" noChangeArrowheads="1"/>
          </p:cNvSpPr>
          <p:nvPr>
            <p:ph type="title"/>
          </p:nvPr>
        </p:nvSpPr>
        <p:spPr/>
        <p:txBody>
          <a:bodyPr/>
          <a:lstStyle/>
          <a:p>
            <a:pPr eaLnBrk="1" hangingPunct="1"/>
            <a:r>
              <a:rPr lang="en-US" smtClean="0"/>
              <a:t>Hashing in Action</a:t>
            </a:r>
          </a:p>
        </p:txBody>
      </p:sp>
      <p:sp>
        <p:nvSpPr>
          <p:cNvPr id="1028" name="Content Placeholder 24"/>
          <p:cNvSpPr>
            <a:spLocks noGrp="1"/>
          </p:cNvSpPr>
          <p:nvPr>
            <p:ph sz="half" idx="1"/>
          </p:nvPr>
        </p:nvSpPr>
        <p:spPr>
          <a:xfrm>
            <a:off x="455613" y="1371600"/>
            <a:ext cx="8224837" cy="2049463"/>
          </a:xfrm>
        </p:spPr>
        <p:txBody>
          <a:bodyPr/>
          <a:lstStyle/>
          <a:p>
            <a:pPr marL="234950" indent="-285750" eaLnBrk="1" hangingPunct="1">
              <a:spcBef>
                <a:spcPct val="20000"/>
              </a:spcBef>
            </a:pPr>
            <a:r>
              <a:rPr lang="en-GB" sz="2000" smtClean="0"/>
              <a:t>Vulnerable to man-in-the-middle attacks</a:t>
            </a:r>
          </a:p>
          <a:p>
            <a:pPr marL="857250" lvl="1" indent="-228600" eaLnBrk="1" hangingPunct="1">
              <a:spcBef>
                <a:spcPct val="20000"/>
              </a:spcBef>
            </a:pPr>
            <a:r>
              <a:rPr lang="en-GB" sz="1800" smtClean="0"/>
              <a:t>Hashing does not provide security to transmission.</a:t>
            </a:r>
          </a:p>
          <a:p>
            <a:pPr marL="234950" indent="-285750" eaLnBrk="1" hangingPunct="1">
              <a:spcBef>
                <a:spcPct val="20000"/>
              </a:spcBef>
            </a:pPr>
            <a:r>
              <a:rPr lang="en-GB" sz="2000" smtClean="0"/>
              <a:t>Well-known hash functions</a:t>
            </a:r>
          </a:p>
          <a:p>
            <a:pPr marL="857250" lvl="1" indent="-228600" eaLnBrk="1" hangingPunct="1">
              <a:spcBef>
                <a:spcPct val="20000"/>
              </a:spcBef>
            </a:pPr>
            <a:r>
              <a:rPr lang="en-GB" sz="1800" smtClean="0"/>
              <a:t>MD5 with 128-bit hashes</a:t>
            </a:r>
          </a:p>
          <a:p>
            <a:pPr marL="857250" lvl="1" indent="-228600" eaLnBrk="1" hangingPunct="1">
              <a:spcBef>
                <a:spcPct val="20000"/>
              </a:spcBef>
            </a:pPr>
            <a:r>
              <a:rPr lang="en-GB" sz="1800" smtClean="0"/>
              <a:t>SHA-1 with 160-bit hashes</a:t>
            </a:r>
          </a:p>
          <a:p>
            <a:pPr marL="234950" indent="-285750" eaLnBrk="1" hangingPunct="1"/>
            <a:endParaRPr lang="en-US" smtClean="0"/>
          </a:p>
        </p:txBody>
      </p:sp>
      <p:grpSp>
        <p:nvGrpSpPr>
          <p:cNvPr id="1029" name="Group 6"/>
          <p:cNvGrpSpPr>
            <a:grpSpLocks/>
          </p:cNvGrpSpPr>
          <p:nvPr/>
        </p:nvGrpSpPr>
        <p:grpSpPr bwMode="auto">
          <a:xfrm>
            <a:off x="457200" y="2205038"/>
            <a:ext cx="8451850" cy="4324350"/>
            <a:chOff x="251" y="864"/>
            <a:chExt cx="5324" cy="2724"/>
          </a:xfrm>
        </p:grpSpPr>
        <p:sp>
          <p:nvSpPr>
            <p:cNvPr id="1030" name="Line 7"/>
            <p:cNvSpPr>
              <a:spLocks noChangeShapeType="1"/>
            </p:cNvSpPr>
            <p:nvPr/>
          </p:nvSpPr>
          <p:spPr bwMode="auto">
            <a:xfrm>
              <a:off x="1117" y="1923"/>
              <a:ext cx="3746" cy="0"/>
            </a:xfrm>
            <a:prstGeom prst="line">
              <a:avLst/>
            </a:prstGeom>
            <a:noFill/>
            <a:ln w="50800">
              <a:solidFill>
                <a:srgbClr val="CF0E3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IN"/>
            </a:p>
          </p:txBody>
        </p:sp>
        <p:pic>
          <p:nvPicPr>
            <p:cNvPr id="1031" name="Picture 8" descr="Network_Cloud_Standa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6" y="1440"/>
              <a:ext cx="1680"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Line 9"/>
            <p:cNvSpPr>
              <a:spLocks noChangeShapeType="1"/>
            </p:cNvSpPr>
            <p:nvPr/>
          </p:nvSpPr>
          <p:spPr bwMode="auto">
            <a:xfrm rot="-5400000">
              <a:off x="893" y="1885"/>
              <a:ext cx="455" cy="0"/>
            </a:xfrm>
            <a:prstGeom prst="line">
              <a:avLst/>
            </a:prstGeom>
            <a:noFill/>
            <a:ln w="50800">
              <a:solidFill>
                <a:srgbClr val="CF0E3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IN"/>
            </a:p>
          </p:txBody>
        </p:sp>
        <p:sp>
          <p:nvSpPr>
            <p:cNvPr id="1033" name="Line 10"/>
            <p:cNvSpPr>
              <a:spLocks noChangeShapeType="1"/>
            </p:cNvSpPr>
            <p:nvPr/>
          </p:nvSpPr>
          <p:spPr bwMode="auto">
            <a:xfrm>
              <a:off x="776" y="1786"/>
              <a:ext cx="345" cy="0"/>
            </a:xfrm>
            <a:prstGeom prst="line">
              <a:avLst/>
            </a:prstGeom>
            <a:noFill/>
            <a:ln w="50800">
              <a:solidFill>
                <a:srgbClr val="CF0E3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IN"/>
            </a:p>
          </p:txBody>
        </p:sp>
        <p:sp>
          <p:nvSpPr>
            <p:cNvPr id="1034" name="Rectangle 11"/>
            <p:cNvSpPr>
              <a:spLocks noChangeArrowheads="1"/>
            </p:cNvSpPr>
            <p:nvPr/>
          </p:nvSpPr>
          <p:spPr bwMode="auto">
            <a:xfrm>
              <a:off x="863" y="2851"/>
              <a:ext cx="1207" cy="201"/>
            </a:xfrm>
            <a:prstGeom prst="rect">
              <a:avLst/>
            </a:prstGeom>
            <a:solidFill>
              <a:srgbClr val="FFCC99"/>
            </a:solidFill>
            <a:ln w="12700">
              <a:solidFill>
                <a:schemeClr val="tx1"/>
              </a:solidFill>
              <a:miter lim="800000"/>
              <a:headEnd/>
              <a:tailEnd/>
            </a:ln>
          </p:spPr>
          <p:txBody>
            <a:bodyPr wrap="none" anchor="ctr"/>
            <a:lstStyle/>
            <a:p>
              <a:endParaRPr lang="en-US">
                <a:latin typeface="Gill Sans MT" pitchFamily="34" charset="0"/>
              </a:endParaRPr>
            </a:p>
          </p:txBody>
        </p:sp>
        <p:sp>
          <p:nvSpPr>
            <p:cNvPr id="1035" name="Rectangle 12"/>
            <p:cNvSpPr>
              <a:spLocks noChangeArrowheads="1"/>
            </p:cNvSpPr>
            <p:nvPr/>
          </p:nvSpPr>
          <p:spPr bwMode="auto">
            <a:xfrm>
              <a:off x="863" y="2330"/>
              <a:ext cx="1207" cy="522"/>
            </a:xfrm>
            <a:prstGeom prst="rect">
              <a:avLst/>
            </a:prstGeom>
            <a:solidFill>
              <a:schemeClr val="accent1"/>
            </a:solidFill>
            <a:ln w="12700">
              <a:solidFill>
                <a:schemeClr val="tx1"/>
              </a:solidFill>
              <a:miter lim="800000"/>
              <a:headEnd/>
              <a:tailEnd/>
            </a:ln>
          </p:spPr>
          <p:txBody>
            <a:bodyPr wrap="none" anchor="ctr"/>
            <a:lstStyle/>
            <a:p>
              <a:pPr algn="ctr"/>
              <a:endParaRPr lang="en-US" sz="900">
                <a:latin typeface="Times New Roman" pitchFamily="18" charset="0"/>
              </a:endParaRPr>
            </a:p>
          </p:txBody>
        </p:sp>
        <p:sp>
          <p:nvSpPr>
            <p:cNvPr id="1036" name="Text Box 13"/>
            <p:cNvSpPr txBox="1">
              <a:spLocks noChangeArrowheads="1"/>
            </p:cNvSpPr>
            <p:nvPr/>
          </p:nvSpPr>
          <p:spPr bwMode="auto">
            <a:xfrm>
              <a:off x="824" y="2325"/>
              <a:ext cx="1288" cy="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00050" eaLnBrk="0" hangingPunct="0">
                <a:defRPr>
                  <a:solidFill>
                    <a:schemeClr val="tx1"/>
                  </a:solidFill>
                  <a:latin typeface="Arial" charset="0"/>
                  <a:cs typeface="Arial" charset="0"/>
                </a:defRPr>
              </a:lvl1pPr>
              <a:lvl2pPr marL="742950" indent="-285750" defTabSz="400050" eaLnBrk="0" hangingPunct="0">
                <a:defRPr>
                  <a:solidFill>
                    <a:schemeClr val="tx1"/>
                  </a:solidFill>
                  <a:latin typeface="Arial" charset="0"/>
                  <a:cs typeface="Arial" charset="0"/>
                </a:defRPr>
              </a:lvl2pPr>
              <a:lvl3pPr marL="1143000" indent="-228600" defTabSz="400050" eaLnBrk="0" hangingPunct="0">
                <a:defRPr>
                  <a:solidFill>
                    <a:schemeClr val="tx1"/>
                  </a:solidFill>
                  <a:latin typeface="Arial" charset="0"/>
                  <a:cs typeface="Arial" charset="0"/>
                </a:defRPr>
              </a:lvl3pPr>
              <a:lvl4pPr marL="1600200" indent="-228600" defTabSz="400050" eaLnBrk="0" hangingPunct="0">
                <a:defRPr>
                  <a:solidFill>
                    <a:schemeClr val="tx1"/>
                  </a:solidFill>
                  <a:latin typeface="Arial" charset="0"/>
                  <a:cs typeface="Arial" charset="0"/>
                </a:defRPr>
              </a:lvl4pPr>
              <a:lvl5pPr marL="2057400" indent="-228600" defTabSz="400050" eaLnBrk="0" hangingPunct="0">
                <a:defRPr>
                  <a:solidFill>
                    <a:schemeClr val="tx1"/>
                  </a:solidFill>
                  <a:latin typeface="Arial" charset="0"/>
                  <a:cs typeface="Arial" charset="0"/>
                </a:defRPr>
              </a:lvl5pPr>
              <a:lvl6pPr marL="2514600" indent="-228600" defTabSz="400050" eaLnBrk="0" fontAlgn="base" hangingPunct="0">
                <a:spcBef>
                  <a:spcPct val="0"/>
                </a:spcBef>
                <a:spcAft>
                  <a:spcPct val="0"/>
                </a:spcAft>
                <a:defRPr>
                  <a:solidFill>
                    <a:schemeClr val="tx1"/>
                  </a:solidFill>
                  <a:latin typeface="Arial" charset="0"/>
                  <a:cs typeface="Arial" charset="0"/>
                </a:defRPr>
              </a:lvl6pPr>
              <a:lvl7pPr marL="2971800" indent="-228600" defTabSz="400050" eaLnBrk="0" fontAlgn="base" hangingPunct="0">
                <a:spcBef>
                  <a:spcPct val="0"/>
                </a:spcBef>
                <a:spcAft>
                  <a:spcPct val="0"/>
                </a:spcAft>
                <a:defRPr>
                  <a:solidFill>
                    <a:schemeClr val="tx1"/>
                  </a:solidFill>
                  <a:latin typeface="Arial" charset="0"/>
                  <a:cs typeface="Arial" charset="0"/>
                </a:defRPr>
              </a:lvl7pPr>
              <a:lvl8pPr marL="3429000" indent="-228600" defTabSz="400050" eaLnBrk="0" fontAlgn="base" hangingPunct="0">
                <a:spcBef>
                  <a:spcPct val="0"/>
                </a:spcBef>
                <a:spcAft>
                  <a:spcPct val="0"/>
                </a:spcAft>
                <a:defRPr>
                  <a:solidFill>
                    <a:schemeClr val="tx1"/>
                  </a:solidFill>
                  <a:latin typeface="Arial" charset="0"/>
                  <a:cs typeface="Arial" charset="0"/>
                </a:defRPr>
              </a:lvl8pPr>
              <a:lvl9pPr marL="3886200" indent="-228600" defTabSz="40005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1200">
                  <a:solidFill>
                    <a:schemeClr val="tx2"/>
                  </a:solidFill>
                  <a:latin typeface="Helvetica" pitchFamily="34" charset="0"/>
                </a:rPr>
                <a:t>Pay to Terry Smith              $100.00</a:t>
              </a:r>
            </a:p>
            <a:p>
              <a:pPr eaLnBrk="1" hangingPunct="1"/>
              <a:endParaRPr lang="en-US" sz="1200">
                <a:solidFill>
                  <a:schemeClr val="tx2"/>
                </a:solidFill>
                <a:latin typeface="Helvetica" pitchFamily="34" charset="0"/>
              </a:endParaRPr>
            </a:p>
            <a:p>
              <a:pPr eaLnBrk="1" hangingPunct="1">
                <a:lnSpc>
                  <a:spcPct val="60000"/>
                </a:lnSpc>
              </a:pPr>
              <a:r>
                <a:rPr lang="en-US" sz="1200">
                  <a:solidFill>
                    <a:schemeClr val="tx2"/>
                  </a:solidFill>
                  <a:latin typeface="Helvetica" pitchFamily="34" charset="0"/>
                </a:rPr>
                <a:t>One Hundred and xx/100 </a:t>
              </a:r>
              <a:br>
                <a:rPr lang="en-US" sz="1200">
                  <a:solidFill>
                    <a:schemeClr val="tx2"/>
                  </a:solidFill>
                  <a:latin typeface="Helvetica" pitchFamily="34" charset="0"/>
                </a:rPr>
              </a:br>
              <a:r>
                <a:rPr lang="en-US" sz="1200">
                  <a:solidFill>
                    <a:schemeClr val="tx2"/>
                  </a:solidFill>
                  <a:latin typeface="Helvetica" pitchFamily="34" charset="0"/>
                </a:rPr>
                <a:t/>
              </a:r>
              <a:br>
                <a:rPr lang="en-US" sz="1200">
                  <a:solidFill>
                    <a:schemeClr val="tx2"/>
                  </a:solidFill>
                  <a:latin typeface="Helvetica" pitchFamily="34" charset="0"/>
                </a:rPr>
              </a:br>
              <a:r>
                <a:rPr lang="en-US" sz="1200">
                  <a:solidFill>
                    <a:schemeClr val="tx2"/>
                  </a:solidFill>
                  <a:latin typeface="Helvetica" pitchFamily="34" charset="0"/>
                </a:rPr>
                <a:t>Dollars</a:t>
              </a:r>
            </a:p>
          </p:txBody>
        </p:sp>
        <p:sp>
          <p:nvSpPr>
            <p:cNvPr id="1037" name="Rectangle 14"/>
            <p:cNvSpPr>
              <a:spLocks noChangeArrowheads="1"/>
            </p:cNvSpPr>
            <p:nvPr/>
          </p:nvSpPr>
          <p:spPr bwMode="auto">
            <a:xfrm>
              <a:off x="2917" y="2298"/>
              <a:ext cx="1287" cy="585"/>
            </a:xfrm>
            <a:prstGeom prst="rect">
              <a:avLst/>
            </a:prstGeom>
            <a:solidFill>
              <a:schemeClr val="accent1"/>
            </a:solidFill>
            <a:ln w="12700">
              <a:solidFill>
                <a:schemeClr val="tx1"/>
              </a:solidFill>
              <a:miter lim="800000"/>
              <a:headEnd/>
              <a:tailEnd/>
            </a:ln>
          </p:spPr>
          <p:txBody>
            <a:bodyPr wrap="none" anchor="ctr"/>
            <a:lstStyle/>
            <a:p>
              <a:pPr algn="ctr"/>
              <a:endParaRPr lang="en-US" sz="900">
                <a:latin typeface="Times New Roman" pitchFamily="18" charset="0"/>
              </a:endParaRPr>
            </a:p>
          </p:txBody>
        </p:sp>
        <p:sp>
          <p:nvSpPr>
            <p:cNvPr id="1038" name="Text Box 15"/>
            <p:cNvSpPr txBox="1">
              <a:spLocks noChangeArrowheads="1"/>
            </p:cNvSpPr>
            <p:nvPr/>
          </p:nvSpPr>
          <p:spPr bwMode="auto">
            <a:xfrm>
              <a:off x="2895" y="2301"/>
              <a:ext cx="1292"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200">
                  <a:solidFill>
                    <a:schemeClr val="tx2"/>
                  </a:solidFill>
                  <a:latin typeface="Helvetica" pitchFamily="34" charset="0"/>
                </a:rPr>
                <a:t>Pay to Alex Jones              $1000.00</a:t>
              </a:r>
            </a:p>
            <a:p>
              <a:pPr eaLnBrk="1" hangingPunct="1"/>
              <a:endParaRPr lang="en-US" sz="1200">
                <a:solidFill>
                  <a:schemeClr val="tx2"/>
                </a:solidFill>
                <a:latin typeface="Helvetica" pitchFamily="34" charset="0"/>
              </a:endParaRPr>
            </a:p>
            <a:p>
              <a:pPr eaLnBrk="1" hangingPunct="1"/>
              <a:r>
                <a:rPr lang="en-US" sz="1200">
                  <a:solidFill>
                    <a:schemeClr val="tx2"/>
                  </a:solidFill>
                  <a:latin typeface="Helvetica" pitchFamily="34" charset="0"/>
                </a:rPr>
                <a:t>One Thousand and xx/100   Dollars</a:t>
              </a:r>
            </a:p>
          </p:txBody>
        </p:sp>
        <p:sp>
          <p:nvSpPr>
            <p:cNvPr id="1039" name="Text Box 16"/>
            <p:cNvSpPr txBox="1">
              <a:spLocks noChangeArrowheads="1"/>
            </p:cNvSpPr>
            <p:nvPr/>
          </p:nvSpPr>
          <p:spPr bwMode="auto">
            <a:xfrm>
              <a:off x="997" y="2859"/>
              <a:ext cx="95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latin typeface="Helvetica" pitchFamily="34" charset="0"/>
                </a:rPr>
                <a:t>4ehIDx67NMop9</a:t>
              </a:r>
            </a:p>
          </p:txBody>
        </p:sp>
        <p:sp>
          <p:nvSpPr>
            <p:cNvPr id="1040" name="Rectangle 17"/>
            <p:cNvSpPr>
              <a:spLocks noChangeArrowheads="1"/>
            </p:cNvSpPr>
            <p:nvPr/>
          </p:nvSpPr>
          <p:spPr bwMode="auto">
            <a:xfrm>
              <a:off x="2916" y="2874"/>
              <a:ext cx="1295" cy="201"/>
            </a:xfrm>
            <a:prstGeom prst="rect">
              <a:avLst/>
            </a:prstGeom>
            <a:solidFill>
              <a:srgbClr val="FFCC99"/>
            </a:solidFill>
            <a:ln w="12700">
              <a:solidFill>
                <a:schemeClr val="tx1"/>
              </a:solidFill>
              <a:miter lim="800000"/>
              <a:headEnd/>
              <a:tailEnd/>
            </a:ln>
          </p:spPr>
          <p:txBody>
            <a:bodyPr wrap="none" anchor="ctr"/>
            <a:lstStyle/>
            <a:p>
              <a:pPr algn="ctr"/>
              <a:endParaRPr lang="en-US">
                <a:latin typeface="Gill Sans MT" pitchFamily="34" charset="0"/>
              </a:endParaRPr>
            </a:p>
          </p:txBody>
        </p:sp>
        <p:sp>
          <p:nvSpPr>
            <p:cNvPr id="1041" name="Text Box 18"/>
            <p:cNvSpPr txBox="1">
              <a:spLocks noChangeArrowheads="1"/>
            </p:cNvSpPr>
            <p:nvPr/>
          </p:nvSpPr>
          <p:spPr bwMode="auto">
            <a:xfrm>
              <a:off x="3050" y="2883"/>
              <a:ext cx="9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latin typeface="Helvetica" pitchFamily="34" charset="0"/>
                </a:rPr>
                <a:t>12ehqPx67NMoX</a:t>
              </a:r>
            </a:p>
          </p:txBody>
        </p:sp>
        <p:sp>
          <p:nvSpPr>
            <p:cNvPr id="1042" name="Text Box 19"/>
            <p:cNvSpPr txBox="1">
              <a:spLocks noChangeArrowheads="1"/>
            </p:cNvSpPr>
            <p:nvPr/>
          </p:nvSpPr>
          <p:spPr bwMode="auto">
            <a:xfrm>
              <a:off x="1957" y="3181"/>
              <a:ext cx="1744"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a:latin typeface="Helvetica" pitchFamily="34" charset="0"/>
                </a:rPr>
                <a:t>Match = No changes</a:t>
              </a:r>
            </a:p>
            <a:p>
              <a:pPr eaLnBrk="1" hangingPunct="1"/>
              <a:r>
                <a:rPr lang="en-US" sz="2000">
                  <a:latin typeface="Helvetica" pitchFamily="34" charset="0"/>
                </a:rPr>
                <a:t>No match = Alterations</a:t>
              </a:r>
            </a:p>
          </p:txBody>
        </p:sp>
        <p:sp>
          <p:nvSpPr>
            <p:cNvPr id="1043" name="Line 20"/>
            <p:cNvSpPr>
              <a:spLocks noChangeShapeType="1"/>
            </p:cNvSpPr>
            <p:nvPr/>
          </p:nvSpPr>
          <p:spPr bwMode="auto">
            <a:xfrm>
              <a:off x="2070" y="2942"/>
              <a:ext cx="85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1044" name="Text Box 21"/>
            <p:cNvSpPr txBox="1">
              <a:spLocks noChangeAspect="1" noChangeArrowheads="1"/>
            </p:cNvSpPr>
            <p:nvPr/>
          </p:nvSpPr>
          <p:spPr bwMode="auto">
            <a:xfrm>
              <a:off x="2283" y="1723"/>
              <a:ext cx="60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atin typeface="Helvetica" pitchFamily="34" charset="0"/>
                </a:rPr>
                <a:t>Internet</a:t>
              </a:r>
            </a:p>
          </p:txBody>
        </p:sp>
        <p:sp>
          <p:nvSpPr>
            <p:cNvPr id="1045" name="Text Box 22"/>
            <p:cNvSpPr txBox="1">
              <a:spLocks noChangeArrowheads="1"/>
            </p:cNvSpPr>
            <p:nvPr/>
          </p:nvSpPr>
          <p:spPr bwMode="auto">
            <a:xfrm>
              <a:off x="841" y="2448"/>
              <a:ext cx="128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00050" eaLnBrk="0" hangingPunct="0">
                <a:defRPr>
                  <a:solidFill>
                    <a:schemeClr val="tx1"/>
                  </a:solidFill>
                  <a:latin typeface="Arial" charset="0"/>
                  <a:cs typeface="Arial" charset="0"/>
                </a:defRPr>
              </a:lvl1pPr>
              <a:lvl2pPr marL="742950" indent="-285750" defTabSz="400050" eaLnBrk="0" hangingPunct="0">
                <a:defRPr>
                  <a:solidFill>
                    <a:schemeClr val="tx1"/>
                  </a:solidFill>
                  <a:latin typeface="Arial" charset="0"/>
                  <a:cs typeface="Arial" charset="0"/>
                </a:defRPr>
              </a:lvl2pPr>
              <a:lvl3pPr marL="1143000" indent="-228600" defTabSz="400050" eaLnBrk="0" hangingPunct="0">
                <a:defRPr>
                  <a:solidFill>
                    <a:schemeClr val="tx1"/>
                  </a:solidFill>
                  <a:latin typeface="Arial" charset="0"/>
                  <a:cs typeface="Arial" charset="0"/>
                </a:defRPr>
              </a:lvl3pPr>
              <a:lvl4pPr marL="1600200" indent="-228600" defTabSz="400050" eaLnBrk="0" hangingPunct="0">
                <a:defRPr>
                  <a:solidFill>
                    <a:schemeClr val="tx1"/>
                  </a:solidFill>
                  <a:latin typeface="Arial" charset="0"/>
                  <a:cs typeface="Arial" charset="0"/>
                </a:defRPr>
              </a:lvl4pPr>
              <a:lvl5pPr marL="2057400" indent="-228600" defTabSz="400050" eaLnBrk="0" hangingPunct="0">
                <a:defRPr>
                  <a:solidFill>
                    <a:schemeClr val="tx1"/>
                  </a:solidFill>
                  <a:latin typeface="Arial" charset="0"/>
                  <a:cs typeface="Arial" charset="0"/>
                </a:defRPr>
              </a:lvl5pPr>
              <a:lvl6pPr marL="2514600" indent="-228600" defTabSz="400050" eaLnBrk="0" fontAlgn="base" hangingPunct="0">
                <a:spcBef>
                  <a:spcPct val="0"/>
                </a:spcBef>
                <a:spcAft>
                  <a:spcPct val="0"/>
                </a:spcAft>
                <a:defRPr>
                  <a:solidFill>
                    <a:schemeClr val="tx1"/>
                  </a:solidFill>
                  <a:latin typeface="Arial" charset="0"/>
                  <a:cs typeface="Arial" charset="0"/>
                </a:defRPr>
              </a:lvl6pPr>
              <a:lvl7pPr marL="2971800" indent="-228600" defTabSz="400050" eaLnBrk="0" fontAlgn="base" hangingPunct="0">
                <a:spcBef>
                  <a:spcPct val="0"/>
                </a:spcBef>
                <a:spcAft>
                  <a:spcPct val="0"/>
                </a:spcAft>
                <a:defRPr>
                  <a:solidFill>
                    <a:schemeClr val="tx1"/>
                  </a:solidFill>
                  <a:latin typeface="Arial" charset="0"/>
                  <a:cs typeface="Arial" charset="0"/>
                </a:defRPr>
              </a:lvl7pPr>
              <a:lvl8pPr marL="3429000" indent="-228600" defTabSz="400050" eaLnBrk="0" fontAlgn="base" hangingPunct="0">
                <a:spcBef>
                  <a:spcPct val="0"/>
                </a:spcBef>
                <a:spcAft>
                  <a:spcPct val="0"/>
                </a:spcAft>
                <a:defRPr>
                  <a:solidFill>
                    <a:schemeClr val="tx1"/>
                  </a:solidFill>
                  <a:latin typeface="Arial" charset="0"/>
                  <a:cs typeface="Arial" charset="0"/>
                </a:defRPr>
              </a:lvl8pPr>
              <a:lvl9pPr marL="3886200" indent="-228600" defTabSz="40005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endParaRPr lang="en-US" sz="900">
                <a:solidFill>
                  <a:schemeClr val="bg1"/>
                </a:solidFill>
                <a:latin typeface="Helvetica" pitchFamily="34" charset="0"/>
              </a:endParaRPr>
            </a:p>
          </p:txBody>
        </p:sp>
        <p:sp>
          <p:nvSpPr>
            <p:cNvPr id="1046" name="Text Box 23"/>
            <p:cNvSpPr txBox="1">
              <a:spLocks noChangeArrowheads="1"/>
            </p:cNvSpPr>
            <p:nvPr/>
          </p:nvSpPr>
          <p:spPr bwMode="auto">
            <a:xfrm>
              <a:off x="2912" y="2449"/>
              <a:ext cx="116"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sz="900">
                <a:solidFill>
                  <a:schemeClr val="bg1"/>
                </a:solidFill>
                <a:latin typeface="Helvetica" pitchFamily="34" charset="0"/>
              </a:endParaRPr>
            </a:p>
          </p:txBody>
        </p:sp>
        <p:pic>
          <p:nvPicPr>
            <p:cNvPr id="1047" name="Picture 24"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 y="1440"/>
              <a:ext cx="613" cy="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6" name="Object 2"/>
            <p:cNvGraphicFramePr>
              <a:graphicFrameLocks noChangeAspect="1"/>
            </p:cNvGraphicFramePr>
            <p:nvPr/>
          </p:nvGraphicFramePr>
          <p:xfrm>
            <a:off x="4368" y="1536"/>
            <a:ext cx="1207" cy="965"/>
          </p:xfrm>
          <a:graphic>
            <a:graphicData uri="http://schemas.openxmlformats.org/presentationml/2006/ole">
              <mc:AlternateContent xmlns:mc="http://schemas.openxmlformats.org/markup-compatibility/2006">
                <mc:Choice xmlns:v="urn:schemas-microsoft-com:vml" Requires="v">
                  <p:oleObj spid="_x0000_s1028" name="Bitmap Image" r:id="rId6" imgW="3419952" imgH="2734057" progId="Paint.Picture">
                    <p:embed/>
                  </p:oleObj>
                </mc:Choice>
                <mc:Fallback>
                  <p:oleObj name="Bitmap Image" r:id="rId6" imgW="3419952" imgH="2734057"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68" y="1536"/>
                          <a:ext cx="1207" cy="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48" name="AutoShape 26"/>
            <p:cNvSpPr>
              <a:spLocks noChangeArrowheads="1"/>
            </p:cNvSpPr>
            <p:nvPr/>
          </p:nvSpPr>
          <p:spPr bwMode="auto">
            <a:xfrm>
              <a:off x="3696" y="864"/>
              <a:ext cx="960" cy="528"/>
            </a:xfrm>
            <a:prstGeom prst="wedgeRectCallout">
              <a:avLst>
                <a:gd name="adj1" fmla="val 41875"/>
                <a:gd name="adj2" fmla="val 79356"/>
              </a:avLst>
            </a:prstGeom>
            <a:solidFill>
              <a:schemeClr val="bg1"/>
            </a:solidFill>
            <a:ln w="28575" algn="ctr">
              <a:solidFill>
                <a:schemeClr val="tx1"/>
              </a:solidFill>
              <a:miter lim="800000"/>
              <a:headEnd/>
              <a:tailEnd/>
            </a:ln>
          </p:spPr>
          <p:txBody>
            <a:bodyPr lIns="73019" tIns="36509" rIns="73019" bIns="36509" anchor="ctr" anchorCtr="1"/>
            <a:lstStyle/>
            <a:p>
              <a:pPr algn="ctr">
                <a:lnSpc>
                  <a:spcPct val="95000"/>
                </a:lnSpc>
                <a:spcBef>
                  <a:spcPct val="35000"/>
                </a:spcBef>
              </a:pPr>
              <a:r>
                <a:rPr lang="en-US" sz="1600">
                  <a:latin typeface="Gill Sans MT" pitchFamily="34" charset="0"/>
                </a:rPr>
                <a:t>I would like to cash this check.</a:t>
              </a:r>
            </a:p>
          </p:txBody>
        </p:sp>
      </p:grpSp>
    </p:spTree>
    <p:extLst>
      <p:ext uri="{BB962C8B-B14F-4D97-AF65-F5344CB8AC3E}">
        <p14:creationId xmlns:p14="http://schemas.microsoft.com/office/powerpoint/2010/main" val="30358210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spect="1" noChangeArrowheads="1"/>
          </p:cNvSpPr>
          <p:nvPr>
            <p:ph type="title"/>
          </p:nvPr>
        </p:nvSpPr>
        <p:spPr/>
        <p:txBody>
          <a:bodyPr/>
          <a:lstStyle/>
          <a:p>
            <a:pPr eaLnBrk="1" hangingPunct="1"/>
            <a:r>
              <a:rPr lang="en-US" smtClean="0"/>
              <a:t>MD5</a:t>
            </a:r>
          </a:p>
        </p:txBody>
      </p:sp>
      <p:sp>
        <p:nvSpPr>
          <p:cNvPr id="36867" name="Rectangle 6"/>
          <p:cNvSpPr>
            <a:spLocks noGrp="1" noChangeArrowheads="1"/>
          </p:cNvSpPr>
          <p:nvPr>
            <p:ph sz="half" idx="1"/>
          </p:nvPr>
        </p:nvSpPr>
        <p:spPr>
          <a:xfrm>
            <a:off x="455613" y="1690688"/>
            <a:ext cx="4649787" cy="4252912"/>
          </a:xfrm>
        </p:spPr>
        <p:txBody>
          <a:bodyPr/>
          <a:lstStyle/>
          <a:p>
            <a:pPr eaLnBrk="1" hangingPunct="1"/>
            <a:r>
              <a:rPr lang="en-GB" sz="2400" smtClean="0"/>
              <a:t>MD5 is a ubiquitous hashing algorithm</a:t>
            </a:r>
          </a:p>
          <a:p>
            <a:pPr eaLnBrk="1" hangingPunct="1"/>
            <a:r>
              <a:rPr lang="en-GB" sz="2400" smtClean="0"/>
              <a:t>Hashing properties</a:t>
            </a:r>
          </a:p>
          <a:p>
            <a:pPr marL="636588" lvl="1" eaLnBrk="1" hangingPunct="1"/>
            <a:r>
              <a:rPr lang="en-GB" sz="2000" smtClean="0"/>
              <a:t>One-way function</a:t>
            </a:r>
            <a:r>
              <a:rPr lang="sl-SI" sz="2000" smtClean="0"/>
              <a:t>—</a:t>
            </a:r>
            <a:r>
              <a:rPr lang="en-GB" sz="2000" smtClean="0"/>
              <a:t>easy to compute hash and infeasible to compute data given a hash</a:t>
            </a:r>
          </a:p>
          <a:p>
            <a:pPr marL="636588" lvl="1" eaLnBrk="1" hangingPunct="1"/>
            <a:r>
              <a:rPr lang="en-GB" sz="2000" smtClean="0"/>
              <a:t>Complex sequence of simple binary operations (XORs, rotations,</a:t>
            </a:r>
            <a:r>
              <a:rPr lang="sl-SI" sz="2000" smtClean="0"/>
              <a:t> etc.</a:t>
            </a:r>
            <a:r>
              <a:rPr lang="en-GB" sz="2000" smtClean="0"/>
              <a:t>) which finally produces a 128-bit hash</a:t>
            </a:r>
            <a:r>
              <a:rPr lang="en-US" sz="2000" smtClean="0"/>
              <a:t>.</a:t>
            </a:r>
            <a:endParaRPr lang="en-GB" sz="2000" smtClean="0"/>
          </a:p>
        </p:txBody>
      </p:sp>
      <p:pic>
        <p:nvPicPr>
          <p:cNvPr id="36868" name="Picture 7" descr="funne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4625" y="3151188"/>
            <a:ext cx="1857375"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8" descr="clear_mess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6888" y="1219200"/>
            <a:ext cx="1187450" cy="162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9" descr="hashed_mess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9113" y="5084763"/>
            <a:ext cx="1184275" cy="162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AutoShape 10"/>
          <p:cNvSpPr>
            <a:spLocks noChangeArrowheads="1"/>
          </p:cNvSpPr>
          <p:nvPr/>
        </p:nvSpPr>
        <p:spPr bwMode="auto">
          <a:xfrm rot="5400000">
            <a:off x="7223125" y="4792663"/>
            <a:ext cx="427037" cy="192088"/>
          </a:xfrm>
          <a:prstGeom prst="rightArrow">
            <a:avLst>
              <a:gd name="adj1" fmla="val 41667"/>
              <a:gd name="adj2" fmla="val 87423"/>
            </a:avLst>
          </a:prstGeom>
          <a:solidFill>
            <a:schemeClr val="folHlink"/>
          </a:solidFill>
          <a:ln w="19050" algn="ctr">
            <a:solidFill>
              <a:schemeClr val="tx1"/>
            </a:solidFill>
            <a:miter lim="800000"/>
            <a:headEnd/>
            <a:tailEnd/>
          </a:ln>
        </p:spPr>
        <p:txBody>
          <a:bodyPr wrap="none" lIns="82124" tIns="41061" rIns="82124" bIns="41061" anchor="ctr"/>
          <a:lstStyle/>
          <a:p>
            <a:endParaRPr lang="en-US">
              <a:latin typeface="Gill Sans MT" pitchFamily="34" charset="0"/>
            </a:endParaRPr>
          </a:p>
        </p:txBody>
      </p:sp>
      <p:sp>
        <p:nvSpPr>
          <p:cNvPr id="36872" name="AutoShape 11"/>
          <p:cNvSpPr>
            <a:spLocks noChangeArrowheads="1"/>
          </p:cNvSpPr>
          <p:nvPr/>
        </p:nvSpPr>
        <p:spPr bwMode="auto">
          <a:xfrm rot="5400000">
            <a:off x="7239794" y="2877344"/>
            <a:ext cx="427037" cy="193675"/>
          </a:xfrm>
          <a:prstGeom prst="rightArrow">
            <a:avLst>
              <a:gd name="adj1" fmla="val 41667"/>
              <a:gd name="adj2" fmla="val 86706"/>
            </a:avLst>
          </a:prstGeom>
          <a:solidFill>
            <a:schemeClr val="folHlink"/>
          </a:solidFill>
          <a:ln w="19050" algn="ctr">
            <a:solidFill>
              <a:schemeClr val="tx1"/>
            </a:solidFill>
            <a:miter lim="800000"/>
            <a:headEnd/>
            <a:tailEnd/>
          </a:ln>
        </p:spPr>
        <p:txBody>
          <a:bodyPr wrap="none" lIns="82124" tIns="41061" rIns="82124" bIns="41061" anchor="ctr"/>
          <a:lstStyle/>
          <a:p>
            <a:endParaRPr lang="en-US">
              <a:latin typeface="Gill Sans MT" pitchFamily="34" charset="0"/>
            </a:endParaRPr>
          </a:p>
        </p:txBody>
      </p:sp>
      <p:sp>
        <p:nvSpPr>
          <p:cNvPr id="36873" name="Text Box 12"/>
          <p:cNvSpPr txBox="1">
            <a:spLocks noChangeArrowheads="1"/>
          </p:cNvSpPr>
          <p:nvPr/>
        </p:nvSpPr>
        <p:spPr bwMode="auto">
          <a:xfrm>
            <a:off x="7010400" y="3325813"/>
            <a:ext cx="835025"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solidFill>
                  <a:schemeClr val="bg1"/>
                </a:solidFill>
                <a:latin typeface="Gill Sans MT" pitchFamily="34" charset="0"/>
              </a:rPr>
              <a:t>MD5</a:t>
            </a:r>
          </a:p>
        </p:txBody>
      </p:sp>
    </p:spTree>
    <p:extLst>
      <p:ext uri="{BB962C8B-B14F-4D97-AF65-F5344CB8AC3E}">
        <p14:creationId xmlns:p14="http://schemas.microsoft.com/office/powerpoint/2010/main" val="32183020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spect="1" noChangeArrowheads="1"/>
          </p:cNvSpPr>
          <p:nvPr>
            <p:ph type="title"/>
          </p:nvPr>
        </p:nvSpPr>
        <p:spPr/>
        <p:txBody>
          <a:bodyPr/>
          <a:lstStyle/>
          <a:p>
            <a:pPr eaLnBrk="1" hangingPunct="1"/>
            <a:r>
              <a:rPr lang="en-US" smtClean="0"/>
              <a:t>Authentication</a:t>
            </a:r>
          </a:p>
        </p:txBody>
      </p:sp>
      <p:sp>
        <p:nvSpPr>
          <p:cNvPr id="18435" name="Text Placeholder 5"/>
          <p:cNvSpPr>
            <a:spLocks noGrp="1"/>
          </p:cNvSpPr>
          <p:nvPr>
            <p:ph sz="half" idx="1"/>
          </p:nvPr>
        </p:nvSpPr>
        <p:spPr>
          <a:xfrm>
            <a:off x="457200" y="1219200"/>
            <a:ext cx="4041775" cy="4937125"/>
          </a:xfrm>
        </p:spPr>
        <p:txBody>
          <a:bodyPr/>
          <a:lstStyle/>
          <a:p>
            <a:pPr eaLnBrk="1" hangingPunct="1"/>
            <a:r>
              <a:rPr lang="en-US" sz="2400" smtClean="0"/>
              <a:t>An ATM Personal Information Number (PIN) is required for authentication.</a:t>
            </a:r>
          </a:p>
          <a:p>
            <a:pPr eaLnBrk="1" hangingPunct="1"/>
            <a:r>
              <a:rPr lang="en-US" sz="2400" smtClean="0"/>
              <a:t>The PIN is a shared secret between a bank account holder and the financial institution.</a:t>
            </a:r>
          </a:p>
          <a:p>
            <a:pPr eaLnBrk="1" hangingPunct="1"/>
            <a:endParaRPr lang="en-US" smtClean="0"/>
          </a:p>
        </p:txBody>
      </p:sp>
      <p:pic>
        <p:nvPicPr>
          <p:cNvPr id="18436" name="Picture 6" descr="42-18832731"/>
          <p:cNvPicPr>
            <a:picLocks noChangeAspect="1" noChangeArrowheads="1"/>
          </p:cNvPicPr>
          <p:nvPr/>
        </p:nvPicPr>
        <p:blipFill>
          <a:blip r:embed="rId3">
            <a:extLst>
              <a:ext uri="{28A0092B-C50C-407E-A947-70E740481C1C}">
                <a14:useLocalDpi xmlns:a14="http://schemas.microsoft.com/office/drawing/2010/main" val="0"/>
              </a:ext>
            </a:extLst>
          </a:blip>
          <a:srcRect t="8417"/>
          <a:stretch>
            <a:fillRect/>
          </a:stretch>
        </p:blipFill>
        <p:spPr bwMode="auto">
          <a:xfrm>
            <a:off x="4876800" y="1676400"/>
            <a:ext cx="3810000"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66992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spect="1" noChangeArrowheads="1"/>
          </p:cNvSpPr>
          <p:nvPr>
            <p:ph type="title"/>
          </p:nvPr>
        </p:nvSpPr>
        <p:spPr/>
        <p:txBody>
          <a:bodyPr/>
          <a:lstStyle/>
          <a:p>
            <a:pPr eaLnBrk="1" hangingPunct="1"/>
            <a:r>
              <a:rPr lang="en-US" smtClean="0"/>
              <a:t>SHA</a:t>
            </a:r>
          </a:p>
        </p:txBody>
      </p:sp>
      <p:sp>
        <p:nvSpPr>
          <p:cNvPr id="37891" name="Rectangle 3"/>
          <p:cNvSpPr>
            <a:spLocks noGrp="1" noChangeArrowheads="1"/>
          </p:cNvSpPr>
          <p:nvPr>
            <p:ph sz="half" idx="1"/>
          </p:nvPr>
        </p:nvSpPr>
        <p:spPr>
          <a:xfrm>
            <a:off x="455613" y="1690688"/>
            <a:ext cx="6478587" cy="4252912"/>
          </a:xfrm>
        </p:spPr>
        <p:txBody>
          <a:bodyPr/>
          <a:lstStyle/>
          <a:p>
            <a:pPr eaLnBrk="1" hangingPunct="1"/>
            <a:r>
              <a:rPr lang="en-GB" sz="2400" smtClean="0"/>
              <a:t>SHA is similar in design to the MD4 and MD5 family of hash functions</a:t>
            </a:r>
          </a:p>
          <a:p>
            <a:pPr lvl="1" eaLnBrk="1" hangingPunct="1"/>
            <a:r>
              <a:rPr lang="en-GB" sz="2000" smtClean="0"/>
              <a:t>Takes an input message of </a:t>
            </a:r>
            <a:r>
              <a:rPr lang="sl-SI" sz="2000" smtClean="0"/>
              <a:t>no </a:t>
            </a:r>
            <a:r>
              <a:rPr lang="en-GB" sz="2000" smtClean="0"/>
              <a:t>more than 2</a:t>
            </a:r>
            <a:r>
              <a:rPr lang="en-GB" sz="2000" baseline="30000" smtClean="0"/>
              <a:t>64</a:t>
            </a:r>
            <a:r>
              <a:rPr lang="en-GB" sz="2000" smtClean="0"/>
              <a:t> bits</a:t>
            </a:r>
          </a:p>
          <a:p>
            <a:pPr lvl="1" eaLnBrk="1" hangingPunct="1"/>
            <a:r>
              <a:rPr lang="en-GB" sz="2000" smtClean="0"/>
              <a:t>Produces a 160-bit message digest</a:t>
            </a:r>
          </a:p>
          <a:p>
            <a:pPr eaLnBrk="1" hangingPunct="1"/>
            <a:r>
              <a:rPr lang="en-GB" sz="2400" smtClean="0"/>
              <a:t>The algorithm is slightly slower than MD5</a:t>
            </a:r>
            <a:r>
              <a:rPr lang="sl-SI" sz="2400" smtClean="0"/>
              <a:t>.</a:t>
            </a:r>
            <a:endParaRPr lang="en-GB" sz="2400" smtClean="0"/>
          </a:p>
          <a:p>
            <a:pPr eaLnBrk="1" hangingPunct="1"/>
            <a:r>
              <a:rPr lang="en-GB" sz="2400" smtClean="0"/>
              <a:t>SHA-1 is a revision that corrected an unpublished flaw in the original SHA</a:t>
            </a:r>
            <a:r>
              <a:rPr lang="sl-SI" sz="2400" smtClean="0"/>
              <a:t>.</a:t>
            </a:r>
            <a:endParaRPr lang="en-US" sz="2400" smtClean="0"/>
          </a:p>
          <a:p>
            <a:pPr eaLnBrk="1" hangingPunct="1"/>
            <a:r>
              <a:rPr lang="en-US" sz="2400" smtClean="0"/>
              <a:t>SHA-224, SHA-256, SHA-384, and SHA-512 are newer and more secure versions of SHA and are collectively known as SHA-2.</a:t>
            </a:r>
          </a:p>
          <a:p>
            <a:pPr eaLnBrk="1" hangingPunct="1">
              <a:buFontTx/>
              <a:buNone/>
            </a:pPr>
            <a:endParaRPr lang="en-GB" sz="2000" smtClean="0"/>
          </a:p>
        </p:txBody>
      </p:sp>
      <p:pic>
        <p:nvPicPr>
          <p:cNvPr id="37892" name="Picture 4" descr="funne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3225" y="3121025"/>
            <a:ext cx="19335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5" descr="clear_mess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9775" y="1295400"/>
            <a:ext cx="1236663"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6" descr="hashed_mess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12000" y="4946650"/>
            <a:ext cx="1233488"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5" name="AutoShape 7"/>
          <p:cNvSpPr>
            <a:spLocks noChangeArrowheads="1"/>
          </p:cNvSpPr>
          <p:nvPr/>
        </p:nvSpPr>
        <p:spPr bwMode="auto">
          <a:xfrm rot="5400000">
            <a:off x="7500938" y="4660900"/>
            <a:ext cx="403225" cy="200025"/>
          </a:xfrm>
          <a:prstGeom prst="rightArrow">
            <a:avLst>
              <a:gd name="adj1" fmla="val 41667"/>
              <a:gd name="adj2" fmla="val 87382"/>
            </a:avLst>
          </a:prstGeom>
          <a:solidFill>
            <a:schemeClr val="folHlink"/>
          </a:solidFill>
          <a:ln w="19050" algn="ctr">
            <a:solidFill>
              <a:schemeClr val="tx1"/>
            </a:solidFill>
            <a:miter lim="800000"/>
            <a:headEnd/>
            <a:tailEnd/>
          </a:ln>
        </p:spPr>
        <p:txBody>
          <a:bodyPr wrap="none" lIns="82124" tIns="41061" rIns="82124" bIns="41061" anchor="ctr"/>
          <a:lstStyle/>
          <a:p>
            <a:endParaRPr lang="en-US">
              <a:latin typeface="Gill Sans MT" pitchFamily="34" charset="0"/>
            </a:endParaRPr>
          </a:p>
        </p:txBody>
      </p:sp>
      <p:sp>
        <p:nvSpPr>
          <p:cNvPr id="37896" name="AutoShape 8"/>
          <p:cNvSpPr>
            <a:spLocks noChangeArrowheads="1"/>
          </p:cNvSpPr>
          <p:nvPr/>
        </p:nvSpPr>
        <p:spPr bwMode="auto">
          <a:xfrm rot="5400000">
            <a:off x="7518400" y="2852738"/>
            <a:ext cx="403225" cy="200025"/>
          </a:xfrm>
          <a:prstGeom prst="rightArrow">
            <a:avLst>
              <a:gd name="adj1" fmla="val 41667"/>
              <a:gd name="adj2" fmla="val 87382"/>
            </a:avLst>
          </a:prstGeom>
          <a:solidFill>
            <a:schemeClr val="folHlink"/>
          </a:solidFill>
          <a:ln w="19050" algn="ctr">
            <a:solidFill>
              <a:schemeClr val="tx1"/>
            </a:solidFill>
            <a:miter lim="800000"/>
            <a:headEnd/>
            <a:tailEnd/>
          </a:ln>
        </p:spPr>
        <p:txBody>
          <a:bodyPr wrap="none" lIns="82124" tIns="41061" rIns="82124" bIns="41061" anchor="ctr"/>
          <a:lstStyle/>
          <a:p>
            <a:endParaRPr lang="en-US">
              <a:latin typeface="Gill Sans MT" pitchFamily="34" charset="0"/>
            </a:endParaRPr>
          </a:p>
        </p:txBody>
      </p:sp>
      <p:sp>
        <p:nvSpPr>
          <p:cNvPr id="37897" name="Text Box 9"/>
          <p:cNvSpPr txBox="1">
            <a:spLocks noChangeArrowheads="1"/>
          </p:cNvSpPr>
          <p:nvPr/>
        </p:nvSpPr>
        <p:spPr bwMode="auto">
          <a:xfrm>
            <a:off x="7345363" y="3284538"/>
            <a:ext cx="7318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solidFill>
                  <a:schemeClr val="bg1"/>
                </a:solidFill>
                <a:latin typeface="Gill Sans MT" pitchFamily="34" charset="0"/>
              </a:rPr>
              <a:t>SHA</a:t>
            </a:r>
          </a:p>
        </p:txBody>
      </p:sp>
    </p:spTree>
    <p:extLst>
      <p:ext uri="{BB962C8B-B14F-4D97-AF65-F5344CB8AC3E}">
        <p14:creationId xmlns:p14="http://schemas.microsoft.com/office/powerpoint/2010/main" val="18856122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spect="1" noChangeArrowheads="1"/>
          </p:cNvSpPr>
          <p:nvPr>
            <p:ph type="title"/>
          </p:nvPr>
        </p:nvSpPr>
        <p:spPr/>
        <p:txBody>
          <a:bodyPr/>
          <a:lstStyle/>
          <a:p>
            <a:pPr eaLnBrk="1" hangingPunct="1"/>
            <a:r>
              <a:rPr lang="en-US" smtClean="0"/>
              <a:t>Hashing Example</a:t>
            </a:r>
          </a:p>
        </p:txBody>
      </p:sp>
      <p:pic>
        <p:nvPicPr>
          <p:cNvPr id="3891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771650"/>
            <a:ext cx="66294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pic>
      <p:sp>
        <p:nvSpPr>
          <p:cNvPr id="38916" name="Text Box 10"/>
          <p:cNvSpPr txBox="1">
            <a:spLocks noChangeArrowheads="1"/>
          </p:cNvSpPr>
          <p:nvPr/>
        </p:nvSpPr>
        <p:spPr bwMode="auto">
          <a:xfrm>
            <a:off x="1143000" y="4057650"/>
            <a:ext cx="7010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In this example the clear text entered is displaying hashed results using MD5, SHA-1, and SHA256. Notice the difference in key lengths between the various algorithm. The longer the key, the more secure the hash function.</a:t>
            </a:r>
          </a:p>
        </p:txBody>
      </p:sp>
    </p:spTree>
    <p:extLst>
      <p:ext uri="{BB962C8B-B14F-4D97-AF65-F5344CB8AC3E}">
        <p14:creationId xmlns:p14="http://schemas.microsoft.com/office/powerpoint/2010/main" val="36119311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spect="1" noChangeArrowheads="1"/>
          </p:cNvSpPr>
          <p:nvPr>
            <p:ph type="title"/>
          </p:nvPr>
        </p:nvSpPr>
        <p:spPr/>
        <p:txBody>
          <a:bodyPr/>
          <a:lstStyle/>
          <a:p>
            <a:pPr eaLnBrk="1" hangingPunct="1"/>
            <a:r>
              <a:rPr lang="en-US" smtClean="0"/>
              <a:t>Features of HMAC</a:t>
            </a:r>
          </a:p>
        </p:txBody>
      </p:sp>
      <p:sp>
        <p:nvSpPr>
          <p:cNvPr id="39939" name="Rectangle 6"/>
          <p:cNvSpPr>
            <a:spLocks noGrp="1" noChangeArrowheads="1"/>
          </p:cNvSpPr>
          <p:nvPr>
            <p:ph type="body" idx="1"/>
          </p:nvPr>
        </p:nvSpPr>
        <p:spPr>
          <a:xfrm>
            <a:off x="609600" y="1600200"/>
            <a:ext cx="4038600" cy="4648200"/>
          </a:xfrm>
          <a:noFill/>
        </p:spPr>
        <p:txBody>
          <a:bodyPr/>
          <a:lstStyle/>
          <a:p>
            <a:pPr eaLnBrk="1" hangingPunct="1"/>
            <a:r>
              <a:rPr lang="en-GB" sz="2400" smtClean="0"/>
              <a:t>Uses an additional secret key as input to the hash function</a:t>
            </a:r>
          </a:p>
          <a:p>
            <a:pPr eaLnBrk="1" hangingPunct="1"/>
            <a:r>
              <a:rPr lang="en-GB" sz="2400" smtClean="0"/>
              <a:t>The secret key is known to the sender and receiver</a:t>
            </a:r>
          </a:p>
          <a:p>
            <a:pPr marL="636588" lvl="1" eaLnBrk="1" hangingPunct="1"/>
            <a:r>
              <a:rPr lang="en-GB" sz="2000" smtClean="0"/>
              <a:t>Adds authentication to integrity assurance</a:t>
            </a:r>
          </a:p>
          <a:p>
            <a:pPr marL="636588" lvl="1" eaLnBrk="1" hangingPunct="1"/>
            <a:r>
              <a:rPr lang="en-GB" sz="2000" smtClean="0"/>
              <a:t>Defeats man-in-the-middle attacks</a:t>
            </a:r>
          </a:p>
          <a:p>
            <a:pPr eaLnBrk="1" hangingPunct="1"/>
            <a:r>
              <a:rPr lang="en-GB" sz="2400" smtClean="0"/>
              <a:t>Based on existing hash functions, such as MD5 and SHA-1</a:t>
            </a:r>
            <a:r>
              <a:rPr lang="sl-SI" sz="2400" smtClean="0"/>
              <a:t>.</a:t>
            </a:r>
            <a:endParaRPr lang="en-GB" sz="2400" smtClean="0"/>
          </a:p>
        </p:txBody>
      </p:sp>
      <p:sp>
        <p:nvSpPr>
          <p:cNvPr id="39940" name="Rectangle 19"/>
          <p:cNvSpPr>
            <a:spLocks noChangeArrowheads="1"/>
          </p:cNvSpPr>
          <p:nvPr/>
        </p:nvSpPr>
        <p:spPr bwMode="auto">
          <a:xfrm>
            <a:off x="4953000" y="5486400"/>
            <a:ext cx="3962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lstStyle/>
          <a:p>
            <a:pPr>
              <a:spcBef>
                <a:spcPct val="20000"/>
              </a:spcBef>
            </a:pPr>
            <a:r>
              <a:rPr lang="en-GB" sz="2000">
                <a:solidFill>
                  <a:schemeClr val="accent2"/>
                </a:solidFill>
                <a:latin typeface="Gill Sans MT" pitchFamily="34" charset="0"/>
              </a:rPr>
              <a:t>The same procedure is used for generation and verification of secure fingerprints</a:t>
            </a:r>
            <a:endParaRPr lang="en-US" sz="2000">
              <a:solidFill>
                <a:schemeClr val="accent2"/>
              </a:solidFill>
              <a:latin typeface="Gill Sans MT" pitchFamily="34" charset="0"/>
            </a:endParaRPr>
          </a:p>
        </p:txBody>
      </p:sp>
      <p:sp>
        <p:nvSpPr>
          <p:cNvPr id="39941" name="Text Box 9"/>
          <p:cNvSpPr txBox="1">
            <a:spLocks noChangeArrowheads="1"/>
          </p:cNvSpPr>
          <p:nvPr/>
        </p:nvSpPr>
        <p:spPr bwMode="auto">
          <a:xfrm>
            <a:off x="4800600" y="4630738"/>
            <a:ext cx="1509713"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600">
                <a:latin typeface="Gill Sans MT" pitchFamily="34" charset="0"/>
              </a:rPr>
              <a:t>Fixed Length Authenticated Hash Value</a:t>
            </a:r>
          </a:p>
        </p:txBody>
      </p:sp>
      <p:sp>
        <p:nvSpPr>
          <p:cNvPr id="39942" name="Line 13"/>
          <p:cNvSpPr>
            <a:spLocks noChangeShapeType="1"/>
          </p:cNvSpPr>
          <p:nvPr/>
        </p:nvSpPr>
        <p:spPr bwMode="auto">
          <a:xfrm>
            <a:off x="7888288" y="2124075"/>
            <a:ext cx="17303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endParaRPr lang="en-IN"/>
          </a:p>
        </p:txBody>
      </p:sp>
      <p:pic>
        <p:nvPicPr>
          <p:cNvPr id="39943" name="Picture 14" descr="Ke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32750" y="1958975"/>
            <a:ext cx="21748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4" name="AutoShape 15"/>
          <p:cNvSpPr>
            <a:spLocks noChangeArrowheads="1"/>
          </p:cNvSpPr>
          <p:nvPr/>
        </p:nvSpPr>
        <p:spPr bwMode="auto">
          <a:xfrm>
            <a:off x="7659688" y="2032000"/>
            <a:ext cx="290512" cy="168275"/>
          </a:xfrm>
          <a:prstGeom prst="roundRect">
            <a:avLst>
              <a:gd name="adj" fmla="val 16667"/>
            </a:avLst>
          </a:prstGeom>
          <a:solidFill>
            <a:schemeClr val="accent2"/>
          </a:solidFill>
          <a:ln w="12700" algn="ctr">
            <a:solidFill>
              <a:schemeClr val="tx1"/>
            </a:solidFill>
            <a:round/>
            <a:headEnd/>
            <a:tailEnd/>
          </a:ln>
        </p:spPr>
        <p:txBody>
          <a:bodyPr wrap="none" lIns="82124" tIns="41061" rIns="82124" bIns="41061" anchor="ctr"/>
          <a:lstStyle/>
          <a:p>
            <a:endParaRPr lang="en-US">
              <a:latin typeface="Gill Sans MT" pitchFamily="34" charset="0"/>
            </a:endParaRPr>
          </a:p>
        </p:txBody>
      </p:sp>
      <p:sp>
        <p:nvSpPr>
          <p:cNvPr id="39945" name="Text Box 16"/>
          <p:cNvSpPr txBox="1">
            <a:spLocks noChangeArrowheads="1"/>
          </p:cNvSpPr>
          <p:nvPr/>
        </p:nvSpPr>
        <p:spPr bwMode="auto">
          <a:xfrm>
            <a:off x="7400925" y="2225675"/>
            <a:ext cx="2333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latin typeface="Gill Sans MT" pitchFamily="34" charset="0"/>
              </a:rPr>
              <a:t>+</a:t>
            </a:r>
          </a:p>
        </p:txBody>
      </p:sp>
      <p:sp>
        <p:nvSpPr>
          <p:cNvPr id="39946" name="Text Box 17"/>
          <p:cNvSpPr txBox="1">
            <a:spLocks noChangeArrowheads="1"/>
          </p:cNvSpPr>
          <p:nvPr/>
        </p:nvSpPr>
        <p:spPr bwMode="auto">
          <a:xfrm>
            <a:off x="8258175" y="2181225"/>
            <a:ext cx="88582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latin typeface="Gill Sans MT" pitchFamily="34" charset="0"/>
              </a:rPr>
              <a:t>Secret </a:t>
            </a:r>
            <a:br>
              <a:rPr lang="en-US" sz="1400">
                <a:latin typeface="Gill Sans MT" pitchFamily="34" charset="0"/>
              </a:rPr>
            </a:br>
            <a:r>
              <a:rPr lang="en-US" sz="1400">
                <a:latin typeface="Gill Sans MT" pitchFamily="34" charset="0"/>
              </a:rPr>
              <a:t>Key</a:t>
            </a:r>
          </a:p>
        </p:txBody>
      </p:sp>
      <p:sp>
        <p:nvSpPr>
          <p:cNvPr id="39947" name="Text Box 20"/>
          <p:cNvSpPr txBox="1">
            <a:spLocks noChangeArrowheads="1"/>
          </p:cNvSpPr>
          <p:nvPr/>
        </p:nvSpPr>
        <p:spPr bwMode="auto">
          <a:xfrm>
            <a:off x="5060950" y="2078038"/>
            <a:ext cx="1408113"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600">
                <a:latin typeface="Gill Sans MT" pitchFamily="34" charset="0"/>
              </a:rPr>
              <a:t>Data of Arbitrary</a:t>
            </a:r>
          </a:p>
          <a:p>
            <a:pPr algn="ctr" eaLnBrk="1" hangingPunct="1"/>
            <a:r>
              <a:rPr lang="en-US" sz="1600">
                <a:latin typeface="Gill Sans MT" pitchFamily="34" charset="0"/>
              </a:rPr>
              <a:t>Length</a:t>
            </a:r>
          </a:p>
        </p:txBody>
      </p:sp>
      <p:sp>
        <p:nvSpPr>
          <p:cNvPr id="39948" name="Rectangle 22"/>
          <p:cNvSpPr>
            <a:spLocks noChangeArrowheads="1"/>
          </p:cNvSpPr>
          <p:nvPr/>
        </p:nvSpPr>
        <p:spPr bwMode="auto">
          <a:xfrm>
            <a:off x="6300788" y="4648200"/>
            <a:ext cx="1727200" cy="512763"/>
          </a:xfrm>
          <a:prstGeom prst="rect">
            <a:avLst/>
          </a:prstGeom>
          <a:solidFill>
            <a:schemeClr val="folHlink"/>
          </a:solidFill>
          <a:ln w="28575" algn="ctr">
            <a:solidFill>
              <a:schemeClr val="tx1"/>
            </a:solidFill>
            <a:miter lim="800000"/>
            <a:headEnd/>
            <a:tailEnd/>
          </a:ln>
        </p:spPr>
        <p:txBody>
          <a:bodyPr wrap="none" lIns="82124" tIns="41061" rIns="82124" bIns="41061" anchor="ctr"/>
          <a:lstStyle/>
          <a:p>
            <a:endParaRPr lang="en-US">
              <a:latin typeface="Gill Sans MT" pitchFamily="34" charset="0"/>
            </a:endParaRPr>
          </a:p>
        </p:txBody>
      </p:sp>
      <p:pic>
        <p:nvPicPr>
          <p:cNvPr id="39949" name="Picture 23" descr="000G_118"/>
          <p:cNvPicPr>
            <a:picLocks noChangeAspect="1" noChangeArrowheads="1"/>
          </p:cNvPicPr>
          <p:nvPr/>
        </p:nvPicPr>
        <p:blipFill>
          <a:blip r:embed="rId4" cstate="print">
            <a:extLst>
              <a:ext uri="{28A0092B-C50C-407E-A947-70E740481C1C}">
                <a14:useLocalDpi xmlns:a14="http://schemas.microsoft.com/office/drawing/2010/main" val="0"/>
              </a:ext>
            </a:extLst>
          </a:blip>
          <a:srcRect l="36107" t="38983" b="16949"/>
          <a:stretch>
            <a:fillRect/>
          </a:stretch>
        </p:blipFill>
        <p:spPr bwMode="auto">
          <a:xfrm>
            <a:off x="6040438" y="2960688"/>
            <a:ext cx="2147887"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0" name="Text Box 24"/>
          <p:cNvSpPr txBox="1">
            <a:spLocks noChangeArrowheads="1"/>
          </p:cNvSpPr>
          <p:nvPr/>
        </p:nvSpPr>
        <p:spPr bwMode="auto">
          <a:xfrm>
            <a:off x="6324600" y="4765675"/>
            <a:ext cx="1692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a:latin typeface="Gill Sans MT" pitchFamily="34" charset="0"/>
              </a:rPr>
              <a:t>e883aa0b24c09f</a:t>
            </a:r>
          </a:p>
        </p:txBody>
      </p:sp>
      <p:pic>
        <p:nvPicPr>
          <p:cNvPr id="39951" name="Picture 25" descr="clear_mess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86525" y="1676400"/>
            <a:ext cx="1114425"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46517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Line 54"/>
          <p:cNvSpPr>
            <a:spLocks noChangeShapeType="1"/>
          </p:cNvSpPr>
          <p:nvPr/>
        </p:nvSpPr>
        <p:spPr bwMode="auto">
          <a:xfrm>
            <a:off x="2416175" y="4684713"/>
            <a:ext cx="0" cy="457200"/>
          </a:xfrm>
          <a:prstGeom prst="line">
            <a:avLst/>
          </a:prstGeom>
          <a:noFill/>
          <a:ln w="28575">
            <a:solidFill>
              <a:schemeClr val="accent2"/>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pic>
        <p:nvPicPr>
          <p:cNvPr id="40963" name="Picture 48" descr="000G_118"/>
          <p:cNvPicPr>
            <a:picLocks noChangeAspect="1" noChangeArrowheads="1"/>
          </p:cNvPicPr>
          <p:nvPr/>
        </p:nvPicPr>
        <p:blipFill>
          <a:blip r:embed="rId3">
            <a:extLst>
              <a:ext uri="{28A0092B-C50C-407E-A947-70E740481C1C}">
                <a14:useLocalDpi xmlns:a14="http://schemas.microsoft.com/office/drawing/2010/main" val="0"/>
              </a:ext>
            </a:extLst>
          </a:blip>
          <a:srcRect l="36107" t="38983" b="16949"/>
          <a:stretch>
            <a:fillRect/>
          </a:stretch>
        </p:blipFill>
        <p:spPr bwMode="auto">
          <a:xfrm>
            <a:off x="1730375" y="3416300"/>
            <a:ext cx="13716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Rectangle 2"/>
          <p:cNvSpPr>
            <a:spLocks noGrp="1" noChangeAspect="1" noChangeArrowheads="1"/>
          </p:cNvSpPr>
          <p:nvPr>
            <p:ph type="title"/>
          </p:nvPr>
        </p:nvSpPr>
        <p:spPr/>
        <p:txBody>
          <a:bodyPr/>
          <a:lstStyle/>
          <a:p>
            <a:pPr eaLnBrk="1" hangingPunct="1"/>
            <a:r>
              <a:rPr lang="en-US" smtClean="0"/>
              <a:t>HMAC Example</a:t>
            </a:r>
          </a:p>
        </p:txBody>
      </p:sp>
      <p:sp>
        <p:nvSpPr>
          <p:cNvPr id="40965" name="Line 10"/>
          <p:cNvSpPr>
            <a:spLocks noChangeShapeType="1"/>
          </p:cNvSpPr>
          <p:nvPr/>
        </p:nvSpPr>
        <p:spPr bwMode="auto">
          <a:xfrm>
            <a:off x="1600200" y="2779713"/>
            <a:ext cx="663575" cy="609600"/>
          </a:xfrm>
          <a:prstGeom prst="line">
            <a:avLst/>
          </a:prstGeom>
          <a:noFill/>
          <a:ln w="28575">
            <a:solidFill>
              <a:schemeClr val="accent2"/>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0966" name="Line 12"/>
          <p:cNvSpPr>
            <a:spLocks noChangeShapeType="1"/>
          </p:cNvSpPr>
          <p:nvPr/>
        </p:nvSpPr>
        <p:spPr bwMode="auto">
          <a:xfrm flipV="1">
            <a:off x="3352800" y="2438400"/>
            <a:ext cx="1752600" cy="3694113"/>
          </a:xfrm>
          <a:prstGeom prst="line">
            <a:avLst/>
          </a:prstGeom>
          <a:noFill/>
          <a:ln w="28575">
            <a:solidFill>
              <a:schemeClr val="accent2"/>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0967" name="Text Box 14"/>
          <p:cNvSpPr txBox="1">
            <a:spLocks noChangeArrowheads="1"/>
          </p:cNvSpPr>
          <p:nvPr/>
        </p:nvSpPr>
        <p:spPr bwMode="auto">
          <a:xfrm>
            <a:off x="209550" y="1984375"/>
            <a:ext cx="652463" cy="33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a:latin typeface="Gill Sans MT" pitchFamily="34" charset="0"/>
              </a:rPr>
              <a:t>Data</a:t>
            </a:r>
          </a:p>
        </p:txBody>
      </p:sp>
      <p:sp>
        <p:nvSpPr>
          <p:cNvPr id="40968" name="Text Box 15"/>
          <p:cNvSpPr txBox="1">
            <a:spLocks noChangeArrowheads="1"/>
          </p:cNvSpPr>
          <p:nvPr/>
        </p:nvSpPr>
        <p:spPr bwMode="auto">
          <a:xfrm>
            <a:off x="206375" y="4254500"/>
            <a:ext cx="1357313"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400">
                <a:latin typeface="Gill Sans MT" pitchFamily="34" charset="0"/>
              </a:rPr>
              <a:t>HMAC</a:t>
            </a:r>
            <a:br>
              <a:rPr lang="en-US" sz="1400">
                <a:latin typeface="Gill Sans MT" pitchFamily="34" charset="0"/>
              </a:rPr>
            </a:br>
            <a:r>
              <a:rPr lang="en-US" sz="1400">
                <a:latin typeface="Gill Sans MT" pitchFamily="34" charset="0"/>
              </a:rPr>
              <a:t>(Authenticated </a:t>
            </a:r>
            <a:br>
              <a:rPr lang="en-US" sz="1400">
                <a:latin typeface="Gill Sans MT" pitchFamily="34" charset="0"/>
              </a:rPr>
            </a:br>
            <a:r>
              <a:rPr lang="en-US" sz="1400">
                <a:latin typeface="Gill Sans MT" pitchFamily="34" charset="0"/>
              </a:rPr>
              <a:t>Fingerprint)</a:t>
            </a:r>
          </a:p>
        </p:txBody>
      </p:sp>
      <p:sp>
        <p:nvSpPr>
          <p:cNvPr id="40969" name="Text Box 19"/>
          <p:cNvSpPr txBox="1">
            <a:spLocks noChangeArrowheads="1"/>
          </p:cNvSpPr>
          <p:nvPr/>
        </p:nvSpPr>
        <p:spPr bwMode="auto">
          <a:xfrm>
            <a:off x="3133725" y="2298700"/>
            <a:ext cx="752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a:latin typeface="Gill Sans MT" pitchFamily="34" charset="0"/>
              </a:rPr>
              <a:t>Secret</a:t>
            </a:r>
          </a:p>
          <a:p>
            <a:pPr eaLnBrk="1" hangingPunct="1"/>
            <a:r>
              <a:rPr lang="en-US" sz="1600">
                <a:latin typeface="Gill Sans MT" pitchFamily="34" charset="0"/>
              </a:rPr>
              <a:t>Key</a:t>
            </a:r>
          </a:p>
        </p:txBody>
      </p:sp>
      <p:pic>
        <p:nvPicPr>
          <p:cNvPr id="40970" name="Picture 21" descr="Ke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47975" y="2306638"/>
            <a:ext cx="28416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1" name="Picture 30"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49375" y="1258888"/>
            <a:ext cx="973138"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2" name="Picture 31" descr="P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1295400"/>
            <a:ext cx="973138"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3" name="Rectangle 32"/>
          <p:cNvSpPr>
            <a:spLocks noChangeArrowheads="1"/>
          </p:cNvSpPr>
          <p:nvPr/>
        </p:nvSpPr>
        <p:spPr bwMode="auto">
          <a:xfrm>
            <a:off x="1501775" y="4456113"/>
            <a:ext cx="1916113" cy="319087"/>
          </a:xfrm>
          <a:prstGeom prst="rect">
            <a:avLst/>
          </a:prstGeom>
          <a:solidFill>
            <a:srgbClr val="FFCC99"/>
          </a:solidFill>
          <a:ln w="12700">
            <a:solidFill>
              <a:schemeClr val="tx1"/>
            </a:solidFill>
            <a:miter lim="800000"/>
            <a:headEnd/>
            <a:tailEnd/>
          </a:ln>
        </p:spPr>
        <p:txBody>
          <a:bodyPr wrap="none" anchor="ctr"/>
          <a:lstStyle/>
          <a:p>
            <a:endParaRPr lang="en-US">
              <a:latin typeface="Gill Sans MT" pitchFamily="34" charset="0"/>
            </a:endParaRPr>
          </a:p>
        </p:txBody>
      </p:sp>
      <p:grpSp>
        <p:nvGrpSpPr>
          <p:cNvPr id="40974" name="Group 33"/>
          <p:cNvGrpSpPr>
            <a:grpSpLocks/>
          </p:cNvGrpSpPr>
          <p:nvPr/>
        </p:nvGrpSpPr>
        <p:grpSpPr bwMode="auto">
          <a:xfrm>
            <a:off x="1425575" y="5218113"/>
            <a:ext cx="2044700" cy="828675"/>
            <a:chOff x="2888" y="528"/>
            <a:chExt cx="1288" cy="522"/>
          </a:xfrm>
        </p:grpSpPr>
        <p:sp>
          <p:nvSpPr>
            <p:cNvPr id="40997" name="Rectangle 34"/>
            <p:cNvSpPr>
              <a:spLocks noChangeArrowheads="1"/>
            </p:cNvSpPr>
            <p:nvPr/>
          </p:nvSpPr>
          <p:spPr bwMode="auto">
            <a:xfrm>
              <a:off x="2927" y="528"/>
              <a:ext cx="1207" cy="522"/>
            </a:xfrm>
            <a:prstGeom prst="rect">
              <a:avLst/>
            </a:prstGeom>
            <a:solidFill>
              <a:schemeClr val="accent1"/>
            </a:solidFill>
            <a:ln w="12700">
              <a:solidFill>
                <a:schemeClr val="tx1"/>
              </a:solidFill>
              <a:miter lim="800000"/>
              <a:headEnd/>
              <a:tailEnd/>
            </a:ln>
          </p:spPr>
          <p:txBody>
            <a:bodyPr wrap="none" anchor="ctr"/>
            <a:lstStyle/>
            <a:p>
              <a:pPr algn="ctr"/>
              <a:endParaRPr lang="en-US" sz="900">
                <a:latin typeface="Times New Roman" pitchFamily="18" charset="0"/>
              </a:endParaRPr>
            </a:p>
          </p:txBody>
        </p:sp>
        <p:sp>
          <p:nvSpPr>
            <p:cNvPr id="40998" name="Text Box 35"/>
            <p:cNvSpPr txBox="1">
              <a:spLocks noChangeArrowheads="1"/>
            </p:cNvSpPr>
            <p:nvPr/>
          </p:nvSpPr>
          <p:spPr bwMode="auto">
            <a:xfrm>
              <a:off x="2888" y="640"/>
              <a:ext cx="1288"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00050" eaLnBrk="0" hangingPunct="0">
                <a:defRPr>
                  <a:solidFill>
                    <a:schemeClr val="tx1"/>
                  </a:solidFill>
                  <a:latin typeface="Arial" charset="0"/>
                  <a:cs typeface="Arial" charset="0"/>
                </a:defRPr>
              </a:lvl1pPr>
              <a:lvl2pPr marL="742950" indent="-285750" defTabSz="400050" eaLnBrk="0" hangingPunct="0">
                <a:defRPr>
                  <a:solidFill>
                    <a:schemeClr val="tx1"/>
                  </a:solidFill>
                  <a:latin typeface="Arial" charset="0"/>
                  <a:cs typeface="Arial" charset="0"/>
                </a:defRPr>
              </a:lvl2pPr>
              <a:lvl3pPr marL="1143000" indent="-228600" defTabSz="400050" eaLnBrk="0" hangingPunct="0">
                <a:defRPr>
                  <a:solidFill>
                    <a:schemeClr val="tx1"/>
                  </a:solidFill>
                  <a:latin typeface="Arial" charset="0"/>
                  <a:cs typeface="Arial" charset="0"/>
                </a:defRPr>
              </a:lvl3pPr>
              <a:lvl4pPr marL="1600200" indent="-228600" defTabSz="400050" eaLnBrk="0" hangingPunct="0">
                <a:defRPr>
                  <a:solidFill>
                    <a:schemeClr val="tx1"/>
                  </a:solidFill>
                  <a:latin typeface="Arial" charset="0"/>
                  <a:cs typeface="Arial" charset="0"/>
                </a:defRPr>
              </a:lvl4pPr>
              <a:lvl5pPr marL="2057400" indent="-228600" defTabSz="400050" eaLnBrk="0" hangingPunct="0">
                <a:defRPr>
                  <a:solidFill>
                    <a:schemeClr val="tx1"/>
                  </a:solidFill>
                  <a:latin typeface="Arial" charset="0"/>
                  <a:cs typeface="Arial" charset="0"/>
                </a:defRPr>
              </a:lvl5pPr>
              <a:lvl6pPr marL="2514600" indent="-228600" defTabSz="400050" eaLnBrk="0" fontAlgn="base" hangingPunct="0">
                <a:spcBef>
                  <a:spcPct val="0"/>
                </a:spcBef>
                <a:spcAft>
                  <a:spcPct val="0"/>
                </a:spcAft>
                <a:defRPr>
                  <a:solidFill>
                    <a:schemeClr val="tx1"/>
                  </a:solidFill>
                  <a:latin typeface="Arial" charset="0"/>
                  <a:cs typeface="Arial" charset="0"/>
                </a:defRPr>
              </a:lvl6pPr>
              <a:lvl7pPr marL="2971800" indent="-228600" defTabSz="400050" eaLnBrk="0" fontAlgn="base" hangingPunct="0">
                <a:spcBef>
                  <a:spcPct val="0"/>
                </a:spcBef>
                <a:spcAft>
                  <a:spcPct val="0"/>
                </a:spcAft>
                <a:defRPr>
                  <a:solidFill>
                    <a:schemeClr val="tx1"/>
                  </a:solidFill>
                  <a:latin typeface="Arial" charset="0"/>
                  <a:cs typeface="Arial" charset="0"/>
                </a:defRPr>
              </a:lvl7pPr>
              <a:lvl8pPr marL="3429000" indent="-228600" defTabSz="400050" eaLnBrk="0" fontAlgn="base" hangingPunct="0">
                <a:spcBef>
                  <a:spcPct val="0"/>
                </a:spcBef>
                <a:spcAft>
                  <a:spcPct val="0"/>
                </a:spcAft>
                <a:defRPr>
                  <a:solidFill>
                    <a:schemeClr val="tx1"/>
                  </a:solidFill>
                  <a:latin typeface="Arial" charset="0"/>
                  <a:cs typeface="Arial" charset="0"/>
                </a:defRPr>
              </a:lvl8pPr>
              <a:lvl9pPr marL="3886200" indent="-228600" defTabSz="40005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900">
                  <a:latin typeface="Helvetica" pitchFamily="34" charset="0"/>
                </a:rPr>
                <a:t>Pay to Terry Smith              $100.00</a:t>
              </a:r>
            </a:p>
            <a:p>
              <a:pPr eaLnBrk="1" hangingPunct="1"/>
              <a:endParaRPr lang="en-US" sz="900">
                <a:latin typeface="Helvetica" pitchFamily="34" charset="0"/>
              </a:endParaRPr>
            </a:p>
            <a:p>
              <a:pPr eaLnBrk="1" hangingPunct="1">
                <a:lnSpc>
                  <a:spcPct val="60000"/>
                </a:lnSpc>
              </a:pPr>
              <a:r>
                <a:rPr lang="en-US" sz="900">
                  <a:latin typeface="Helvetica" pitchFamily="34" charset="0"/>
                </a:rPr>
                <a:t>One Hundred and xx/100    Dollars</a:t>
              </a:r>
            </a:p>
          </p:txBody>
        </p:sp>
      </p:grpSp>
      <p:sp>
        <p:nvSpPr>
          <p:cNvPr id="40975" name="Text Box 36"/>
          <p:cNvSpPr txBox="1">
            <a:spLocks noChangeArrowheads="1"/>
          </p:cNvSpPr>
          <p:nvPr/>
        </p:nvSpPr>
        <p:spPr bwMode="auto">
          <a:xfrm>
            <a:off x="1654175" y="4456113"/>
            <a:ext cx="15128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latin typeface="Helvetica" pitchFamily="34" charset="0"/>
              </a:rPr>
              <a:t>4ehIDx67NMop9</a:t>
            </a:r>
          </a:p>
        </p:txBody>
      </p:sp>
      <p:grpSp>
        <p:nvGrpSpPr>
          <p:cNvPr id="40976" name="Group 37"/>
          <p:cNvGrpSpPr>
            <a:grpSpLocks/>
          </p:cNvGrpSpPr>
          <p:nvPr/>
        </p:nvGrpSpPr>
        <p:grpSpPr bwMode="auto">
          <a:xfrm>
            <a:off x="206375" y="2260600"/>
            <a:ext cx="2044700" cy="828675"/>
            <a:chOff x="2888" y="528"/>
            <a:chExt cx="1288" cy="522"/>
          </a:xfrm>
        </p:grpSpPr>
        <p:sp>
          <p:nvSpPr>
            <p:cNvPr id="40995" name="Rectangle 38"/>
            <p:cNvSpPr>
              <a:spLocks noChangeArrowheads="1"/>
            </p:cNvSpPr>
            <p:nvPr/>
          </p:nvSpPr>
          <p:spPr bwMode="auto">
            <a:xfrm>
              <a:off x="2927" y="528"/>
              <a:ext cx="1207" cy="522"/>
            </a:xfrm>
            <a:prstGeom prst="rect">
              <a:avLst/>
            </a:prstGeom>
            <a:solidFill>
              <a:schemeClr val="accent1"/>
            </a:solidFill>
            <a:ln w="12700">
              <a:solidFill>
                <a:schemeClr val="tx1"/>
              </a:solidFill>
              <a:miter lim="800000"/>
              <a:headEnd/>
              <a:tailEnd/>
            </a:ln>
          </p:spPr>
          <p:txBody>
            <a:bodyPr wrap="none" anchor="ctr"/>
            <a:lstStyle/>
            <a:p>
              <a:pPr algn="ctr"/>
              <a:endParaRPr lang="en-US" sz="900">
                <a:latin typeface="Times New Roman" pitchFamily="18" charset="0"/>
              </a:endParaRPr>
            </a:p>
          </p:txBody>
        </p:sp>
        <p:sp>
          <p:nvSpPr>
            <p:cNvPr id="40996" name="Text Box 39"/>
            <p:cNvSpPr txBox="1">
              <a:spLocks noChangeArrowheads="1"/>
            </p:cNvSpPr>
            <p:nvPr/>
          </p:nvSpPr>
          <p:spPr bwMode="auto">
            <a:xfrm>
              <a:off x="2888" y="640"/>
              <a:ext cx="1288"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00050" eaLnBrk="0" hangingPunct="0">
                <a:defRPr>
                  <a:solidFill>
                    <a:schemeClr val="tx1"/>
                  </a:solidFill>
                  <a:latin typeface="Arial" charset="0"/>
                  <a:cs typeface="Arial" charset="0"/>
                </a:defRPr>
              </a:lvl1pPr>
              <a:lvl2pPr marL="742950" indent="-285750" defTabSz="400050" eaLnBrk="0" hangingPunct="0">
                <a:defRPr>
                  <a:solidFill>
                    <a:schemeClr val="tx1"/>
                  </a:solidFill>
                  <a:latin typeface="Arial" charset="0"/>
                  <a:cs typeface="Arial" charset="0"/>
                </a:defRPr>
              </a:lvl2pPr>
              <a:lvl3pPr marL="1143000" indent="-228600" defTabSz="400050" eaLnBrk="0" hangingPunct="0">
                <a:defRPr>
                  <a:solidFill>
                    <a:schemeClr val="tx1"/>
                  </a:solidFill>
                  <a:latin typeface="Arial" charset="0"/>
                  <a:cs typeface="Arial" charset="0"/>
                </a:defRPr>
              </a:lvl3pPr>
              <a:lvl4pPr marL="1600200" indent="-228600" defTabSz="400050" eaLnBrk="0" hangingPunct="0">
                <a:defRPr>
                  <a:solidFill>
                    <a:schemeClr val="tx1"/>
                  </a:solidFill>
                  <a:latin typeface="Arial" charset="0"/>
                  <a:cs typeface="Arial" charset="0"/>
                </a:defRPr>
              </a:lvl4pPr>
              <a:lvl5pPr marL="2057400" indent="-228600" defTabSz="400050" eaLnBrk="0" hangingPunct="0">
                <a:defRPr>
                  <a:solidFill>
                    <a:schemeClr val="tx1"/>
                  </a:solidFill>
                  <a:latin typeface="Arial" charset="0"/>
                  <a:cs typeface="Arial" charset="0"/>
                </a:defRPr>
              </a:lvl5pPr>
              <a:lvl6pPr marL="2514600" indent="-228600" defTabSz="400050" eaLnBrk="0" fontAlgn="base" hangingPunct="0">
                <a:spcBef>
                  <a:spcPct val="0"/>
                </a:spcBef>
                <a:spcAft>
                  <a:spcPct val="0"/>
                </a:spcAft>
                <a:defRPr>
                  <a:solidFill>
                    <a:schemeClr val="tx1"/>
                  </a:solidFill>
                  <a:latin typeface="Arial" charset="0"/>
                  <a:cs typeface="Arial" charset="0"/>
                </a:defRPr>
              </a:lvl6pPr>
              <a:lvl7pPr marL="2971800" indent="-228600" defTabSz="400050" eaLnBrk="0" fontAlgn="base" hangingPunct="0">
                <a:spcBef>
                  <a:spcPct val="0"/>
                </a:spcBef>
                <a:spcAft>
                  <a:spcPct val="0"/>
                </a:spcAft>
                <a:defRPr>
                  <a:solidFill>
                    <a:schemeClr val="tx1"/>
                  </a:solidFill>
                  <a:latin typeface="Arial" charset="0"/>
                  <a:cs typeface="Arial" charset="0"/>
                </a:defRPr>
              </a:lvl7pPr>
              <a:lvl8pPr marL="3429000" indent="-228600" defTabSz="400050" eaLnBrk="0" fontAlgn="base" hangingPunct="0">
                <a:spcBef>
                  <a:spcPct val="0"/>
                </a:spcBef>
                <a:spcAft>
                  <a:spcPct val="0"/>
                </a:spcAft>
                <a:defRPr>
                  <a:solidFill>
                    <a:schemeClr val="tx1"/>
                  </a:solidFill>
                  <a:latin typeface="Arial" charset="0"/>
                  <a:cs typeface="Arial" charset="0"/>
                </a:defRPr>
              </a:lvl8pPr>
              <a:lvl9pPr marL="3886200" indent="-228600" defTabSz="40005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900">
                  <a:latin typeface="Helvetica" pitchFamily="34" charset="0"/>
                </a:rPr>
                <a:t>Pay to Terry Smith              $100.00</a:t>
              </a:r>
            </a:p>
            <a:p>
              <a:pPr eaLnBrk="1" hangingPunct="1"/>
              <a:endParaRPr lang="en-US" sz="900">
                <a:latin typeface="Helvetica" pitchFamily="34" charset="0"/>
              </a:endParaRPr>
            </a:p>
            <a:p>
              <a:pPr eaLnBrk="1" hangingPunct="1">
                <a:lnSpc>
                  <a:spcPct val="60000"/>
                </a:lnSpc>
              </a:pPr>
              <a:r>
                <a:rPr lang="en-US" sz="900">
                  <a:latin typeface="Helvetica" pitchFamily="34" charset="0"/>
                </a:rPr>
                <a:t>One Hundred and xx/100    Dollars</a:t>
              </a:r>
            </a:p>
          </p:txBody>
        </p:sp>
      </p:grpSp>
      <p:sp>
        <p:nvSpPr>
          <p:cNvPr id="40977" name="Line 49"/>
          <p:cNvSpPr>
            <a:spLocks noChangeShapeType="1"/>
          </p:cNvSpPr>
          <p:nvPr/>
        </p:nvSpPr>
        <p:spPr bwMode="auto">
          <a:xfrm flipH="1">
            <a:off x="2644775" y="3084513"/>
            <a:ext cx="250825" cy="304800"/>
          </a:xfrm>
          <a:prstGeom prst="line">
            <a:avLst/>
          </a:prstGeom>
          <a:noFill/>
          <a:ln w="28575">
            <a:solidFill>
              <a:schemeClr val="accent2"/>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0978" name="Rectangle 50"/>
          <p:cNvSpPr>
            <a:spLocks noChangeArrowheads="1"/>
          </p:cNvSpPr>
          <p:nvPr/>
        </p:nvSpPr>
        <p:spPr bwMode="auto">
          <a:xfrm>
            <a:off x="1482725" y="6056313"/>
            <a:ext cx="1916113" cy="319087"/>
          </a:xfrm>
          <a:prstGeom prst="rect">
            <a:avLst/>
          </a:prstGeom>
          <a:solidFill>
            <a:srgbClr val="FFCC99"/>
          </a:solidFill>
          <a:ln w="12700">
            <a:solidFill>
              <a:schemeClr val="tx1"/>
            </a:solidFill>
            <a:miter lim="800000"/>
            <a:headEnd/>
            <a:tailEnd/>
          </a:ln>
        </p:spPr>
        <p:txBody>
          <a:bodyPr wrap="none" anchor="ctr"/>
          <a:lstStyle/>
          <a:p>
            <a:endParaRPr lang="en-US">
              <a:latin typeface="Gill Sans MT" pitchFamily="34" charset="0"/>
            </a:endParaRPr>
          </a:p>
        </p:txBody>
      </p:sp>
      <p:sp>
        <p:nvSpPr>
          <p:cNvPr id="40979" name="Text Box 51"/>
          <p:cNvSpPr txBox="1">
            <a:spLocks noChangeArrowheads="1"/>
          </p:cNvSpPr>
          <p:nvPr/>
        </p:nvSpPr>
        <p:spPr bwMode="auto">
          <a:xfrm>
            <a:off x="1635125" y="6056313"/>
            <a:ext cx="15128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latin typeface="Helvetica" pitchFamily="34" charset="0"/>
              </a:rPr>
              <a:t>4ehIDx67NMop9</a:t>
            </a:r>
          </a:p>
        </p:txBody>
      </p:sp>
      <p:pic>
        <p:nvPicPr>
          <p:cNvPr id="40980" name="Picture 7" descr="Network_Cloud_Standar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33800" y="3541713"/>
            <a:ext cx="16764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1" name="Line 65"/>
          <p:cNvSpPr>
            <a:spLocks noChangeShapeType="1"/>
          </p:cNvSpPr>
          <p:nvPr/>
        </p:nvSpPr>
        <p:spPr bwMode="auto">
          <a:xfrm>
            <a:off x="7673975" y="4746625"/>
            <a:ext cx="0" cy="457200"/>
          </a:xfrm>
          <a:prstGeom prst="line">
            <a:avLst/>
          </a:prstGeom>
          <a:noFill/>
          <a:ln w="28575">
            <a:solidFill>
              <a:schemeClr val="accent2"/>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pic>
        <p:nvPicPr>
          <p:cNvPr id="40982" name="Picture 66" descr="000G_118"/>
          <p:cNvPicPr>
            <a:picLocks noChangeAspect="1" noChangeArrowheads="1"/>
          </p:cNvPicPr>
          <p:nvPr/>
        </p:nvPicPr>
        <p:blipFill>
          <a:blip r:embed="rId3">
            <a:extLst>
              <a:ext uri="{28A0092B-C50C-407E-A947-70E740481C1C}">
                <a14:useLocalDpi xmlns:a14="http://schemas.microsoft.com/office/drawing/2010/main" val="0"/>
              </a:ext>
            </a:extLst>
          </a:blip>
          <a:srcRect l="36107" t="38983" b="16949"/>
          <a:stretch>
            <a:fillRect/>
          </a:stretch>
        </p:blipFill>
        <p:spPr bwMode="auto">
          <a:xfrm>
            <a:off x="6988175" y="3478213"/>
            <a:ext cx="13716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3" name="Line 67"/>
          <p:cNvSpPr>
            <a:spLocks noChangeShapeType="1"/>
          </p:cNvSpPr>
          <p:nvPr/>
        </p:nvSpPr>
        <p:spPr bwMode="auto">
          <a:xfrm>
            <a:off x="6858000" y="2841625"/>
            <a:ext cx="663575" cy="609600"/>
          </a:xfrm>
          <a:prstGeom prst="line">
            <a:avLst/>
          </a:prstGeom>
          <a:noFill/>
          <a:ln w="28575">
            <a:solidFill>
              <a:schemeClr val="accent2"/>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0984" name="Text Box 68"/>
          <p:cNvSpPr txBox="1">
            <a:spLocks noChangeArrowheads="1"/>
          </p:cNvSpPr>
          <p:nvPr/>
        </p:nvSpPr>
        <p:spPr bwMode="auto">
          <a:xfrm>
            <a:off x="5467350" y="2046288"/>
            <a:ext cx="16795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a:latin typeface="Gill Sans MT" pitchFamily="34" charset="0"/>
              </a:rPr>
              <a:t>Received Data</a:t>
            </a:r>
          </a:p>
        </p:txBody>
      </p:sp>
      <p:sp>
        <p:nvSpPr>
          <p:cNvPr id="40985" name="Text Box 69"/>
          <p:cNvSpPr txBox="1">
            <a:spLocks noChangeArrowheads="1"/>
          </p:cNvSpPr>
          <p:nvPr/>
        </p:nvSpPr>
        <p:spPr bwMode="auto">
          <a:xfrm>
            <a:off x="5464175" y="4316413"/>
            <a:ext cx="1357313"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400">
                <a:latin typeface="Gill Sans MT" pitchFamily="34" charset="0"/>
              </a:rPr>
              <a:t>HMAC</a:t>
            </a:r>
            <a:br>
              <a:rPr lang="en-US" sz="1400">
                <a:latin typeface="Gill Sans MT" pitchFamily="34" charset="0"/>
              </a:rPr>
            </a:br>
            <a:r>
              <a:rPr lang="en-US" sz="1400">
                <a:latin typeface="Gill Sans MT" pitchFamily="34" charset="0"/>
              </a:rPr>
              <a:t>(Authenticated </a:t>
            </a:r>
            <a:br>
              <a:rPr lang="en-US" sz="1400">
                <a:latin typeface="Gill Sans MT" pitchFamily="34" charset="0"/>
              </a:rPr>
            </a:br>
            <a:r>
              <a:rPr lang="en-US" sz="1400">
                <a:latin typeface="Gill Sans MT" pitchFamily="34" charset="0"/>
              </a:rPr>
              <a:t>Fingerprint)</a:t>
            </a:r>
          </a:p>
        </p:txBody>
      </p:sp>
      <p:sp>
        <p:nvSpPr>
          <p:cNvPr id="40986" name="Text Box 70"/>
          <p:cNvSpPr txBox="1">
            <a:spLocks noChangeArrowheads="1"/>
          </p:cNvSpPr>
          <p:nvPr/>
        </p:nvSpPr>
        <p:spPr bwMode="auto">
          <a:xfrm>
            <a:off x="7696200" y="2057400"/>
            <a:ext cx="1219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a:latin typeface="Gill Sans MT" pitchFamily="34" charset="0"/>
              </a:rPr>
              <a:t>Secret Key</a:t>
            </a:r>
          </a:p>
        </p:txBody>
      </p:sp>
      <p:pic>
        <p:nvPicPr>
          <p:cNvPr id="40987" name="Picture 71" descr="Ke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5775" y="2368550"/>
            <a:ext cx="28416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8" name="Rectangle 72"/>
          <p:cNvSpPr>
            <a:spLocks noChangeArrowheads="1"/>
          </p:cNvSpPr>
          <p:nvPr/>
        </p:nvSpPr>
        <p:spPr bwMode="auto">
          <a:xfrm>
            <a:off x="6759575" y="4518025"/>
            <a:ext cx="1916113" cy="319088"/>
          </a:xfrm>
          <a:prstGeom prst="rect">
            <a:avLst/>
          </a:prstGeom>
          <a:solidFill>
            <a:srgbClr val="FFCC99"/>
          </a:solidFill>
          <a:ln w="12700">
            <a:solidFill>
              <a:schemeClr val="tx1"/>
            </a:solidFill>
            <a:miter lim="800000"/>
            <a:headEnd/>
            <a:tailEnd/>
          </a:ln>
        </p:spPr>
        <p:txBody>
          <a:bodyPr wrap="none" anchor="ctr"/>
          <a:lstStyle/>
          <a:p>
            <a:endParaRPr lang="en-US">
              <a:latin typeface="Gill Sans MT" pitchFamily="34" charset="0"/>
            </a:endParaRPr>
          </a:p>
        </p:txBody>
      </p:sp>
      <p:sp>
        <p:nvSpPr>
          <p:cNvPr id="40989" name="Text Box 76"/>
          <p:cNvSpPr txBox="1">
            <a:spLocks noChangeArrowheads="1"/>
          </p:cNvSpPr>
          <p:nvPr/>
        </p:nvSpPr>
        <p:spPr bwMode="auto">
          <a:xfrm>
            <a:off x="6911975" y="4518025"/>
            <a:ext cx="15128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latin typeface="Helvetica" pitchFamily="34" charset="0"/>
              </a:rPr>
              <a:t>4ehIDx67NMop9</a:t>
            </a:r>
          </a:p>
        </p:txBody>
      </p:sp>
      <p:grpSp>
        <p:nvGrpSpPr>
          <p:cNvPr id="40990" name="Group 77"/>
          <p:cNvGrpSpPr>
            <a:grpSpLocks/>
          </p:cNvGrpSpPr>
          <p:nvPr/>
        </p:nvGrpSpPr>
        <p:grpSpPr bwMode="auto">
          <a:xfrm>
            <a:off x="5464175" y="2322513"/>
            <a:ext cx="2044700" cy="828675"/>
            <a:chOff x="2888" y="528"/>
            <a:chExt cx="1288" cy="522"/>
          </a:xfrm>
        </p:grpSpPr>
        <p:sp>
          <p:nvSpPr>
            <p:cNvPr id="40993" name="Rectangle 78"/>
            <p:cNvSpPr>
              <a:spLocks noChangeArrowheads="1"/>
            </p:cNvSpPr>
            <p:nvPr/>
          </p:nvSpPr>
          <p:spPr bwMode="auto">
            <a:xfrm>
              <a:off x="2927" y="528"/>
              <a:ext cx="1207" cy="522"/>
            </a:xfrm>
            <a:prstGeom prst="rect">
              <a:avLst/>
            </a:prstGeom>
            <a:solidFill>
              <a:schemeClr val="accent1"/>
            </a:solidFill>
            <a:ln w="12700">
              <a:solidFill>
                <a:schemeClr val="tx1"/>
              </a:solidFill>
              <a:miter lim="800000"/>
              <a:headEnd/>
              <a:tailEnd/>
            </a:ln>
          </p:spPr>
          <p:txBody>
            <a:bodyPr wrap="none" anchor="ctr"/>
            <a:lstStyle/>
            <a:p>
              <a:pPr algn="ctr"/>
              <a:endParaRPr lang="en-US" sz="900">
                <a:latin typeface="Times New Roman" pitchFamily="18" charset="0"/>
              </a:endParaRPr>
            </a:p>
          </p:txBody>
        </p:sp>
        <p:sp>
          <p:nvSpPr>
            <p:cNvPr id="40994" name="Text Box 79"/>
            <p:cNvSpPr txBox="1">
              <a:spLocks noChangeArrowheads="1"/>
            </p:cNvSpPr>
            <p:nvPr/>
          </p:nvSpPr>
          <p:spPr bwMode="auto">
            <a:xfrm>
              <a:off x="2888" y="640"/>
              <a:ext cx="1288"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00050" eaLnBrk="0" hangingPunct="0">
                <a:defRPr>
                  <a:solidFill>
                    <a:schemeClr val="tx1"/>
                  </a:solidFill>
                  <a:latin typeface="Arial" charset="0"/>
                  <a:cs typeface="Arial" charset="0"/>
                </a:defRPr>
              </a:lvl1pPr>
              <a:lvl2pPr marL="742950" indent="-285750" defTabSz="400050" eaLnBrk="0" hangingPunct="0">
                <a:defRPr>
                  <a:solidFill>
                    <a:schemeClr val="tx1"/>
                  </a:solidFill>
                  <a:latin typeface="Arial" charset="0"/>
                  <a:cs typeface="Arial" charset="0"/>
                </a:defRPr>
              </a:lvl2pPr>
              <a:lvl3pPr marL="1143000" indent="-228600" defTabSz="400050" eaLnBrk="0" hangingPunct="0">
                <a:defRPr>
                  <a:solidFill>
                    <a:schemeClr val="tx1"/>
                  </a:solidFill>
                  <a:latin typeface="Arial" charset="0"/>
                  <a:cs typeface="Arial" charset="0"/>
                </a:defRPr>
              </a:lvl3pPr>
              <a:lvl4pPr marL="1600200" indent="-228600" defTabSz="400050" eaLnBrk="0" hangingPunct="0">
                <a:defRPr>
                  <a:solidFill>
                    <a:schemeClr val="tx1"/>
                  </a:solidFill>
                  <a:latin typeface="Arial" charset="0"/>
                  <a:cs typeface="Arial" charset="0"/>
                </a:defRPr>
              </a:lvl4pPr>
              <a:lvl5pPr marL="2057400" indent="-228600" defTabSz="400050" eaLnBrk="0" hangingPunct="0">
                <a:defRPr>
                  <a:solidFill>
                    <a:schemeClr val="tx1"/>
                  </a:solidFill>
                  <a:latin typeface="Arial" charset="0"/>
                  <a:cs typeface="Arial" charset="0"/>
                </a:defRPr>
              </a:lvl5pPr>
              <a:lvl6pPr marL="2514600" indent="-228600" defTabSz="400050" eaLnBrk="0" fontAlgn="base" hangingPunct="0">
                <a:spcBef>
                  <a:spcPct val="0"/>
                </a:spcBef>
                <a:spcAft>
                  <a:spcPct val="0"/>
                </a:spcAft>
                <a:defRPr>
                  <a:solidFill>
                    <a:schemeClr val="tx1"/>
                  </a:solidFill>
                  <a:latin typeface="Arial" charset="0"/>
                  <a:cs typeface="Arial" charset="0"/>
                </a:defRPr>
              </a:lvl6pPr>
              <a:lvl7pPr marL="2971800" indent="-228600" defTabSz="400050" eaLnBrk="0" fontAlgn="base" hangingPunct="0">
                <a:spcBef>
                  <a:spcPct val="0"/>
                </a:spcBef>
                <a:spcAft>
                  <a:spcPct val="0"/>
                </a:spcAft>
                <a:defRPr>
                  <a:solidFill>
                    <a:schemeClr val="tx1"/>
                  </a:solidFill>
                  <a:latin typeface="Arial" charset="0"/>
                  <a:cs typeface="Arial" charset="0"/>
                </a:defRPr>
              </a:lvl7pPr>
              <a:lvl8pPr marL="3429000" indent="-228600" defTabSz="400050" eaLnBrk="0" fontAlgn="base" hangingPunct="0">
                <a:spcBef>
                  <a:spcPct val="0"/>
                </a:spcBef>
                <a:spcAft>
                  <a:spcPct val="0"/>
                </a:spcAft>
                <a:defRPr>
                  <a:solidFill>
                    <a:schemeClr val="tx1"/>
                  </a:solidFill>
                  <a:latin typeface="Arial" charset="0"/>
                  <a:cs typeface="Arial" charset="0"/>
                </a:defRPr>
              </a:lvl8pPr>
              <a:lvl9pPr marL="3886200" indent="-228600" defTabSz="40005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pPr>
              <a:r>
                <a:rPr lang="en-US" sz="900">
                  <a:latin typeface="Helvetica" pitchFamily="34" charset="0"/>
                </a:rPr>
                <a:t>Pay to Terry Smith              $100.00</a:t>
              </a:r>
            </a:p>
            <a:p>
              <a:pPr eaLnBrk="1" hangingPunct="1"/>
              <a:endParaRPr lang="en-US" sz="900">
                <a:latin typeface="Helvetica" pitchFamily="34" charset="0"/>
              </a:endParaRPr>
            </a:p>
            <a:p>
              <a:pPr eaLnBrk="1" hangingPunct="1">
                <a:lnSpc>
                  <a:spcPct val="60000"/>
                </a:lnSpc>
              </a:pPr>
              <a:r>
                <a:rPr lang="en-US" sz="900">
                  <a:latin typeface="Helvetica" pitchFamily="34" charset="0"/>
                </a:rPr>
                <a:t>One Hundred and xx/100    Dollars</a:t>
              </a:r>
            </a:p>
          </p:txBody>
        </p:sp>
      </p:grpSp>
      <p:sp>
        <p:nvSpPr>
          <p:cNvPr id="40991" name="Line 80"/>
          <p:cNvSpPr>
            <a:spLocks noChangeShapeType="1"/>
          </p:cNvSpPr>
          <p:nvPr/>
        </p:nvSpPr>
        <p:spPr bwMode="auto">
          <a:xfrm flipH="1">
            <a:off x="7902575" y="3146425"/>
            <a:ext cx="250825" cy="304800"/>
          </a:xfrm>
          <a:prstGeom prst="line">
            <a:avLst/>
          </a:prstGeom>
          <a:noFill/>
          <a:ln w="28575">
            <a:solidFill>
              <a:schemeClr val="accent2"/>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0992" name="Text Box 84"/>
          <p:cNvSpPr txBox="1">
            <a:spLocks noChangeArrowheads="1"/>
          </p:cNvSpPr>
          <p:nvPr/>
        </p:nvSpPr>
        <p:spPr bwMode="auto">
          <a:xfrm>
            <a:off x="5486400" y="5257800"/>
            <a:ext cx="3505200" cy="1323975"/>
          </a:xfrm>
          <a:prstGeom prst="rect">
            <a:avLst/>
          </a:prstGeom>
          <a:solidFill>
            <a:srgbClr val="DDDDDD"/>
          </a:solidFill>
          <a:ln w="9525">
            <a:solidFill>
              <a:schemeClr val="tx1"/>
            </a:solidFill>
            <a:miter lim="800000"/>
            <a:headEnd/>
            <a:tailEnd/>
          </a:ln>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600">
                <a:latin typeface="Gill Sans MT" pitchFamily="34" charset="0"/>
              </a:rPr>
              <a:t>If the generated HMAC matches the sent HMAC, then integrity and authenticity have been verified.</a:t>
            </a:r>
          </a:p>
          <a:p>
            <a:pPr eaLnBrk="1" hangingPunct="1">
              <a:spcBef>
                <a:spcPct val="50000"/>
              </a:spcBef>
            </a:pPr>
            <a:r>
              <a:rPr lang="en-US" sz="1600">
                <a:latin typeface="Gill Sans MT" pitchFamily="34" charset="0"/>
              </a:rPr>
              <a:t>If they don’t match, discard the message.</a:t>
            </a:r>
          </a:p>
        </p:txBody>
      </p:sp>
    </p:spTree>
    <p:extLst>
      <p:ext uri="{BB962C8B-B14F-4D97-AF65-F5344CB8AC3E}">
        <p14:creationId xmlns:p14="http://schemas.microsoft.com/office/powerpoint/2010/main" val="31877405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spect="1" noChangeArrowheads="1"/>
          </p:cNvSpPr>
          <p:nvPr>
            <p:ph type="title"/>
          </p:nvPr>
        </p:nvSpPr>
        <p:spPr/>
        <p:txBody>
          <a:bodyPr/>
          <a:lstStyle/>
          <a:p>
            <a:pPr eaLnBrk="1" hangingPunct="1"/>
            <a:r>
              <a:rPr lang="en-US" smtClean="0"/>
              <a:t>Using Hashing</a:t>
            </a:r>
          </a:p>
        </p:txBody>
      </p:sp>
      <p:sp>
        <p:nvSpPr>
          <p:cNvPr id="41987" name="Content Placeholder 10"/>
          <p:cNvSpPr>
            <a:spLocks noGrp="1"/>
          </p:cNvSpPr>
          <p:nvPr>
            <p:ph sz="half" idx="1"/>
          </p:nvPr>
        </p:nvSpPr>
        <p:spPr>
          <a:xfrm>
            <a:off x="381000" y="4648200"/>
            <a:ext cx="8001000" cy="1676400"/>
          </a:xfrm>
        </p:spPr>
        <p:txBody>
          <a:bodyPr/>
          <a:lstStyle/>
          <a:p>
            <a:pPr eaLnBrk="1" hangingPunct="1"/>
            <a:r>
              <a:rPr lang="en-US" sz="2000" smtClean="0"/>
              <a:t>Routers use hashing with secret keys</a:t>
            </a:r>
          </a:p>
          <a:p>
            <a:pPr eaLnBrk="1" hangingPunct="1"/>
            <a:r>
              <a:rPr lang="en-US" sz="2000" smtClean="0"/>
              <a:t>Ipsec gateways and clients use hashing algorithms</a:t>
            </a:r>
          </a:p>
          <a:p>
            <a:pPr eaLnBrk="1" hangingPunct="1"/>
            <a:r>
              <a:rPr lang="en-US" sz="2000" smtClean="0"/>
              <a:t>Software images downloaded from the website have checksums</a:t>
            </a:r>
          </a:p>
          <a:p>
            <a:pPr eaLnBrk="1" hangingPunct="1"/>
            <a:r>
              <a:rPr lang="en-US" sz="2000" smtClean="0"/>
              <a:t>Sessions can be encrypted</a:t>
            </a:r>
          </a:p>
        </p:txBody>
      </p:sp>
      <p:sp>
        <p:nvSpPr>
          <p:cNvPr id="41988" name="Oval 13"/>
          <p:cNvSpPr>
            <a:spLocks noChangeArrowheads="1"/>
          </p:cNvSpPr>
          <p:nvPr/>
        </p:nvSpPr>
        <p:spPr bwMode="auto">
          <a:xfrm>
            <a:off x="2994025" y="1219200"/>
            <a:ext cx="3146425" cy="2895600"/>
          </a:xfrm>
          <a:prstGeom prst="ellipse">
            <a:avLst/>
          </a:prstGeom>
          <a:solidFill>
            <a:schemeClr val="accent1"/>
          </a:solidFill>
          <a:ln w="9525">
            <a:solidFill>
              <a:schemeClr val="tx1"/>
            </a:solidFill>
            <a:round/>
            <a:headEnd/>
            <a:tailEnd/>
          </a:ln>
        </p:spPr>
        <p:txBody>
          <a:bodyPr wrap="none" anchor="ctr"/>
          <a:lstStyle/>
          <a:p>
            <a:endParaRPr lang="en-US">
              <a:latin typeface="Gill Sans MT" pitchFamily="34" charset="0"/>
            </a:endParaRPr>
          </a:p>
        </p:txBody>
      </p:sp>
      <p:sp>
        <p:nvSpPr>
          <p:cNvPr id="41989" name="Text Box 6"/>
          <p:cNvSpPr txBox="1">
            <a:spLocks noChangeArrowheads="1"/>
          </p:cNvSpPr>
          <p:nvPr/>
        </p:nvSpPr>
        <p:spPr bwMode="auto">
          <a:xfrm>
            <a:off x="3549650" y="3429000"/>
            <a:ext cx="215265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600">
                <a:latin typeface="Gill Sans MT" pitchFamily="34" charset="0"/>
              </a:rPr>
              <a:t>Fixed-Length Hash Value</a:t>
            </a:r>
          </a:p>
        </p:txBody>
      </p:sp>
      <p:sp>
        <p:nvSpPr>
          <p:cNvPr id="41990" name="Rectangle 7"/>
          <p:cNvSpPr>
            <a:spLocks noChangeArrowheads="1"/>
          </p:cNvSpPr>
          <p:nvPr/>
        </p:nvSpPr>
        <p:spPr bwMode="auto">
          <a:xfrm>
            <a:off x="3767138" y="2971800"/>
            <a:ext cx="1611312" cy="401638"/>
          </a:xfrm>
          <a:prstGeom prst="rect">
            <a:avLst/>
          </a:prstGeom>
          <a:solidFill>
            <a:schemeClr val="folHlink"/>
          </a:solidFill>
          <a:ln w="28575" algn="ctr">
            <a:solidFill>
              <a:schemeClr val="tx1"/>
            </a:solidFill>
            <a:miter lim="800000"/>
            <a:headEnd/>
            <a:tailEnd/>
          </a:ln>
        </p:spPr>
        <p:txBody>
          <a:bodyPr wrap="none" lIns="82124" tIns="41061" rIns="82124" bIns="41061" anchor="ctr"/>
          <a:lstStyle/>
          <a:p>
            <a:endParaRPr lang="en-US">
              <a:latin typeface="Gill Sans MT" pitchFamily="34" charset="0"/>
            </a:endParaRPr>
          </a:p>
        </p:txBody>
      </p:sp>
      <p:pic>
        <p:nvPicPr>
          <p:cNvPr id="41991" name="Picture 8" descr="000G_118"/>
          <p:cNvPicPr>
            <a:picLocks noChangeAspect="1" noChangeArrowheads="1"/>
          </p:cNvPicPr>
          <p:nvPr/>
        </p:nvPicPr>
        <p:blipFill>
          <a:blip r:embed="rId3" cstate="print">
            <a:extLst>
              <a:ext uri="{28A0092B-C50C-407E-A947-70E740481C1C}">
                <a14:useLocalDpi xmlns:a14="http://schemas.microsoft.com/office/drawing/2010/main" val="0"/>
              </a:ext>
            </a:extLst>
          </a:blip>
          <a:srcRect l="36107" t="38983" b="16949"/>
          <a:stretch>
            <a:fillRect/>
          </a:stretch>
        </p:blipFill>
        <p:spPr bwMode="auto">
          <a:xfrm>
            <a:off x="3744913" y="1676400"/>
            <a:ext cx="1633537"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2" name="Text Box 9"/>
          <p:cNvSpPr txBox="1">
            <a:spLocks noChangeArrowheads="1"/>
          </p:cNvSpPr>
          <p:nvPr/>
        </p:nvSpPr>
        <p:spPr bwMode="auto">
          <a:xfrm>
            <a:off x="3702050" y="3048000"/>
            <a:ext cx="167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a:latin typeface="Gill Sans MT" pitchFamily="34" charset="0"/>
              </a:rPr>
              <a:t>e883aa0b24c09f</a:t>
            </a:r>
          </a:p>
        </p:txBody>
      </p:sp>
      <p:sp>
        <p:nvSpPr>
          <p:cNvPr id="41993" name="Rectangle 14"/>
          <p:cNvSpPr>
            <a:spLocks noChangeArrowheads="1"/>
          </p:cNvSpPr>
          <p:nvPr/>
        </p:nvSpPr>
        <p:spPr bwMode="auto">
          <a:xfrm>
            <a:off x="1600200" y="1766888"/>
            <a:ext cx="156845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atin typeface="Gill Sans MT" pitchFamily="34" charset="0"/>
              </a:rPr>
              <a:t>Data Integrity </a:t>
            </a:r>
          </a:p>
        </p:txBody>
      </p:sp>
      <p:sp>
        <p:nvSpPr>
          <p:cNvPr id="41994" name="Rectangle 16"/>
          <p:cNvSpPr>
            <a:spLocks noChangeArrowheads="1"/>
          </p:cNvSpPr>
          <p:nvPr/>
        </p:nvSpPr>
        <p:spPr bwMode="auto">
          <a:xfrm>
            <a:off x="3429000" y="4016375"/>
            <a:ext cx="25908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atin typeface="Gill Sans MT" pitchFamily="34" charset="0"/>
              </a:rPr>
              <a:t>Entity Authentication</a:t>
            </a:r>
            <a:r>
              <a:rPr lang="en-US" sz="2800">
                <a:latin typeface="Gill Sans MT" pitchFamily="34" charset="0"/>
              </a:rPr>
              <a:t> </a:t>
            </a:r>
          </a:p>
        </p:txBody>
      </p:sp>
      <p:sp>
        <p:nvSpPr>
          <p:cNvPr id="41995" name="Rectangle 17"/>
          <p:cNvSpPr>
            <a:spLocks noChangeArrowheads="1"/>
          </p:cNvSpPr>
          <p:nvPr/>
        </p:nvSpPr>
        <p:spPr bwMode="auto">
          <a:xfrm>
            <a:off x="6019800" y="1716088"/>
            <a:ext cx="1922463"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atin typeface="Gill Sans MT" pitchFamily="34" charset="0"/>
              </a:rPr>
              <a:t>Data Authenticity </a:t>
            </a:r>
          </a:p>
        </p:txBody>
      </p:sp>
    </p:spTree>
    <p:extLst>
      <p:ext uri="{BB962C8B-B14F-4D97-AF65-F5344CB8AC3E}">
        <p14:creationId xmlns:p14="http://schemas.microsoft.com/office/powerpoint/2010/main" val="28495698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spect="1" noChangeArrowheads="1"/>
          </p:cNvSpPr>
          <p:nvPr>
            <p:ph type="title"/>
          </p:nvPr>
        </p:nvSpPr>
        <p:spPr/>
        <p:txBody>
          <a:bodyPr/>
          <a:lstStyle/>
          <a:p>
            <a:pPr eaLnBrk="1" hangingPunct="1"/>
            <a:r>
              <a:rPr lang="en-US" smtClean="0"/>
              <a:t>Symmetric Encryption</a:t>
            </a:r>
          </a:p>
        </p:txBody>
      </p:sp>
      <p:sp>
        <p:nvSpPr>
          <p:cNvPr id="48131" name="Rectangle 5"/>
          <p:cNvSpPr>
            <a:spLocks noGrp="1" noChangeArrowheads="1"/>
          </p:cNvSpPr>
          <p:nvPr>
            <p:ph type="body" sz="half" idx="2"/>
          </p:nvPr>
        </p:nvSpPr>
        <p:spPr>
          <a:xfrm>
            <a:off x="455613" y="3892550"/>
            <a:ext cx="8459787" cy="2051050"/>
          </a:xfrm>
          <a:noFill/>
        </p:spPr>
        <p:txBody>
          <a:bodyPr/>
          <a:lstStyle/>
          <a:p>
            <a:pPr eaLnBrk="1" hangingPunct="1"/>
            <a:r>
              <a:rPr lang="en-US" sz="2000" smtClean="0"/>
              <a:t>Best known as shared-secret key algorithms</a:t>
            </a:r>
          </a:p>
          <a:p>
            <a:pPr eaLnBrk="1" hangingPunct="1"/>
            <a:r>
              <a:rPr lang="en-US" sz="2000" smtClean="0"/>
              <a:t>The usual key length is 80 - 256 bits</a:t>
            </a:r>
          </a:p>
          <a:p>
            <a:pPr eaLnBrk="1" hangingPunct="1"/>
            <a:r>
              <a:rPr lang="en-GB" sz="2000" smtClean="0"/>
              <a:t>A sender and receiver must share a secret key</a:t>
            </a:r>
          </a:p>
          <a:p>
            <a:pPr eaLnBrk="1" hangingPunct="1"/>
            <a:r>
              <a:rPr lang="en-GB" sz="2000" smtClean="0"/>
              <a:t>Faster processing because they use simple mathematical operations.</a:t>
            </a:r>
          </a:p>
          <a:p>
            <a:pPr eaLnBrk="1" hangingPunct="1"/>
            <a:r>
              <a:rPr lang="en-US" sz="2000" smtClean="0"/>
              <a:t>Examples include DES, 3DES, AES, IDEA, RC2/4/5/6, and Blowfish.</a:t>
            </a:r>
          </a:p>
        </p:txBody>
      </p:sp>
      <p:pic>
        <p:nvPicPr>
          <p:cNvPr id="48132" name="Picture 6" descr="Ke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1125" y="1387475"/>
            <a:ext cx="3968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7" descr="Ke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5425" y="1387475"/>
            <a:ext cx="3968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Text Box 8"/>
          <p:cNvSpPr txBox="1">
            <a:spLocks noChangeArrowheads="1"/>
          </p:cNvSpPr>
          <p:nvPr/>
        </p:nvSpPr>
        <p:spPr bwMode="auto">
          <a:xfrm>
            <a:off x="2232025" y="1844675"/>
            <a:ext cx="608013"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a:latin typeface="Gill Sans MT" pitchFamily="34" charset="0"/>
              </a:rPr>
              <a:t>Key</a:t>
            </a:r>
          </a:p>
        </p:txBody>
      </p:sp>
      <p:sp>
        <p:nvSpPr>
          <p:cNvPr id="48135" name="Text Box 9"/>
          <p:cNvSpPr txBox="1">
            <a:spLocks noChangeArrowheads="1"/>
          </p:cNvSpPr>
          <p:nvPr/>
        </p:nvSpPr>
        <p:spPr bwMode="auto">
          <a:xfrm>
            <a:off x="6172200" y="1844675"/>
            <a:ext cx="608013"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a:latin typeface="Gill Sans MT" pitchFamily="34" charset="0"/>
              </a:rPr>
              <a:t>Key</a:t>
            </a:r>
          </a:p>
        </p:txBody>
      </p:sp>
      <p:sp>
        <p:nvSpPr>
          <p:cNvPr id="48136" name="Text Box 10"/>
          <p:cNvSpPr txBox="1">
            <a:spLocks noChangeArrowheads="1"/>
          </p:cNvSpPr>
          <p:nvPr/>
        </p:nvSpPr>
        <p:spPr bwMode="auto">
          <a:xfrm>
            <a:off x="2171700" y="2801938"/>
            <a:ext cx="1230313" cy="479425"/>
          </a:xfrm>
          <a:prstGeom prst="rect">
            <a:avLst/>
          </a:prstGeom>
          <a:solidFill>
            <a:srgbClr val="F0C566"/>
          </a:solidFill>
          <a:ln w="22225" algn="ctr">
            <a:solidFill>
              <a:schemeClr val="tx1"/>
            </a:solidFill>
            <a:miter lim="800000"/>
            <a:headEnd/>
            <a:tailEnd/>
          </a:ln>
        </p:spPr>
        <p:txBody>
          <a:bodyPr lIns="82124" tIns="73152" rIns="82124" bIns="73152" anchor="ctr" anchorCtr="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latin typeface="Gill Sans MT" pitchFamily="34" charset="0"/>
              </a:rPr>
              <a:t>Encrypt</a:t>
            </a:r>
          </a:p>
        </p:txBody>
      </p:sp>
      <p:sp>
        <p:nvSpPr>
          <p:cNvPr id="48137" name="Text Box 11"/>
          <p:cNvSpPr txBox="1">
            <a:spLocks noChangeArrowheads="1"/>
          </p:cNvSpPr>
          <p:nvPr/>
        </p:nvSpPr>
        <p:spPr bwMode="auto">
          <a:xfrm>
            <a:off x="5943600" y="2801938"/>
            <a:ext cx="1230313" cy="479425"/>
          </a:xfrm>
          <a:prstGeom prst="rect">
            <a:avLst/>
          </a:prstGeom>
          <a:solidFill>
            <a:srgbClr val="F0C566"/>
          </a:solidFill>
          <a:ln w="22225" algn="ctr">
            <a:solidFill>
              <a:schemeClr val="tx1"/>
            </a:solidFill>
            <a:miter lim="800000"/>
            <a:headEnd/>
            <a:tailEnd/>
          </a:ln>
        </p:spPr>
        <p:txBody>
          <a:bodyPr lIns="82124" tIns="73152" rIns="82124" bIns="73152" anchor="ctr" anchorCtr="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latin typeface="Gill Sans MT" pitchFamily="34" charset="0"/>
              </a:rPr>
              <a:t>Decrypt</a:t>
            </a:r>
          </a:p>
        </p:txBody>
      </p:sp>
      <p:sp>
        <p:nvSpPr>
          <p:cNvPr id="48138" name="Line 12"/>
          <p:cNvSpPr>
            <a:spLocks noChangeShapeType="1"/>
          </p:cNvSpPr>
          <p:nvPr/>
        </p:nvSpPr>
        <p:spPr bwMode="auto">
          <a:xfrm>
            <a:off x="1257300" y="2987675"/>
            <a:ext cx="838200" cy="0"/>
          </a:xfrm>
          <a:prstGeom prst="line">
            <a:avLst/>
          </a:prstGeom>
          <a:noFill/>
          <a:ln w="28575">
            <a:solidFill>
              <a:schemeClr val="tx1"/>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8139" name="Line 13"/>
          <p:cNvSpPr>
            <a:spLocks noChangeShapeType="1"/>
          </p:cNvSpPr>
          <p:nvPr/>
        </p:nvSpPr>
        <p:spPr bwMode="auto">
          <a:xfrm>
            <a:off x="3467100" y="2987675"/>
            <a:ext cx="2324100" cy="0"/>
          </a:xfrm>
          <a:prstGeom prst="line">
            <a:avLst/>
          </a:prstGeom>
          <a:noFill/>
          <a:ln w="28575">
            <a:solidFill>
              <a:schemeClr val="tx1"/>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8140" name="Line 14"/>
          <p:cNvSpPr>
            <a:spLocks noChangeShapeType="1"/>
          </p:cNvSpPr>
          <p:nvPr/>
        </p:nvSpPr>
        <p:spPr bwMode="auto">
          <a:xfrm>
            <a:off x="7162800" y="2987675"/>
            <a:ext cx="914400" cy="0"/>
          </a:xfrm>
          <a:prstGeom prst="line">
            <a:avLst/>
          </a:prstGeom>
          <a:noFill/>
          <a:ln w="28575">
            <a:solidFill>
              <a:schemeClr val="tx1"/>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8141" name="Text Box 15"/>
          <p:cNvSpPr txBox="1">
            <a:spLocks noChangeArrowheads="1"/>
          </p:cNvSpPr>
          <p:nvPr/>
        </p:nvSpPr>
        <p:spPr bwMode="auto">
          <a:xfrm>
            <a:off x="1308100" y="3160713"/>
            <a:ext cx="685800" cy="268287"/>
          </a:xfrm>
          <a:prstGeom prst="rect">
            <a:avLst/>
          </a:prstGeom>
          <a:solidFill>
            <a:srgbClr val="47B0D5"/>
          </a:solidFill>
          <a:ln w="22225" algn="ctr">
            <a:solidFill>
              <a:schemeClr val="tx1"/>
            </a:solidFill>
            <a:miter lim="800000"/>
            <a:headEnd/>
            <a:tailEnd/>
          </a:ln>
        </p:spPr>
        <p:txBody>
          <a:bodyPr lIns="82124" tIns="27432" rIns="82124" bIns="27432" anchor="ctr" anchorCtr="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solidFill>
                  <a:schemeClr val="bg1"/>
                </a:solidFill>
                <a:latin typeface="Gill Sans MT" pitchFamily="34" charset="0"/>
              </a:rPr>
              <a:t>$1000</a:t>
            </a:r>
          </a:p>
        </p:txBody>
      </p:sp>
      <p:sp>
        <p:nvSpPr>
          <p:cNvPr id="48142" name="Text Box 16"/>
          <p:cNvSpPr txBox="1">
            <a:spLocks noChangeArrowheads="1"/>
          </p:cNvSpPr>
          <p:nvPr/>
        </p:nvSpPr>
        <p:spPr bwMode="auto">
          <a:xfrm>
            <a:off x="7289800" y="3144838"/>
            <a:ext cx="685800" cy="268287"/>
          </a:xfrm>
          <a:prstGeom prst="rect">
            <a:avLst/>
          </a:prstGeom>
          <a:solidFill>
            <a:srgbClr val="47B0D5"/>
          </a:solidFill>
          <a:ln w="22225" algn="ctr">
            <a:solidFill>
              <a:schemeClr val="tx1"/>
            </a:solidFill>
            <a:miter lim="800000"/>
            <a:headEnd/>
            <a:tailEnd/>
          </a:ln>
        </p:spPr>
        <p:txBody>
          <a:bodyPr lIns="82124" tIns="27432" rIns="82124" bIns="27432" anchor="ctr" anchorCtr="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solidFill>
                  <a:schemeClr val="bg1"/>
                </a:solidFill>
                <a:latin typeface="Gill Sans MT" pitchFamily="34" charset="0"/>
              </a:rPr>
              <a:t>$1000</a:t>
            </a:r>
          </a:p>
        </p:txBody>
      </p:sp>
      <p:sp>
        <p:nvSpPr>
          <p:cNvPr id="48143" name="Text Box 17"/>
          <p:cNvSpPr txBox="1">
            <a:spLocks noChangeArrowheads="1"/>
          </p:cNvSpPr>
          <p:nvPr/>
        </p:nvSpPr>
        <p:spPr bwMode="auto">
          <a:xfrm>
            <a:off x="4114800" y="3109913"/>
            <a:ext cx="990600" cy="268287"/>
          </a:xfrm>
          <a:prstGeom prst="rect">
            <a:avLst/>
          </a:prstGeom>
          <a:solidFill>
            <a:srgbClr val="47B0D5"/>
          </a:solidFill>
          <a:ln w="22225" algn="ctr">
            <a:solidFill>
              <a:schemeClr val="tx1"/>
            </a:solidFill>
            <a:miter lim="800000"/>
            <a:headEnd/>
            <a:tailEnd/>
          </a:ln>
        </p:spPr>
        <p:txBody>
          <a:bodyPr lIns="82124" tIns="27432" rIns="82124" bIns="27432" anchor="ctr" anchorCtr="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solidFill>
                  <a:schemeClr val="bg1"/>
                </a:solidFill>
                <a:latin typeface="Gill Sans MT" pitchFamily="34" charset="0"/>
              </a:rPr>
              <a:t>$!@#IQ</a:t>
            </a:r>
          </a:p>
        </p:txBody>
      </p:sp>
      <p:sp>
        <p:nvSpPr>
          <p:cNvPr id="48144" name="Line 18"/>
          <p:cNvSpPr>
            <a:spLocks noChangeShapeType="1"/>
          </p:cNvSpPr>
          <p:nvPr/>
        </p:nvSpPr>
        <p:spPr bwMode="auto">
          <a:xfrm>
            <a:off x="2667000" y="2454275"/>
            <a:ext cx="0" cy="3048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8145" name="Line 19"/>
          <p:cNvSpPr>
            <a:spLocks noChangeShapeType="1"/>
          </p:cNvSpPr>
          <p:nvPr/>
        </p:nvSpPr>
        <p:spPr bwMode="auto">
          <a:xfrm>
            <a:off x="6515100" y="2454275"/>
            <a:ext cx="0" cy="3048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8146" name="Line 20"/>
          <p:cNvSpPr>
            <a:spLocks noChangeShapeType="1"/>
          </p:cNvSpPr>
          <p:nvPr/>
        </p:nvSpPr>
        <p:spPr bwMode="auto">
          <a:xfrm>
            <a:off x="2463800" y="1660525"/>
            <a:ext cx="2286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8147" name="AutoShape 21"/>
          <p:cNvSpPr>
            <a:spLocks noChangeArrowheads="1"/>
          </p:cNvSpPr>
          <p:nvPr/>
        </p:nvSpPr>
        <p:spPr bwMode="auto">
          <a:xfrm>
            <a:off x="2146300" y="1533525"/>
            <a:ext cx="381000" cy="209550"/>
          </a:xfrm>
          <a:prstGeom prst="roundRect">
            <a:avLst>
              <a:gd name="adj" fmla="val 16667"/>
            </a:avLst>
          </a:prstGeom>
          <a:solidFill>
            <a:schemeClr val="accent1"/>
          </a:solidFill>
          <a:ln w="12700" algn="ctr">
            <a:solidFill>
              <a:schemeClr val="tx1"/>
            </a:solidFill>
            <a:round/>
            <a:headEnd/>
            <a:tailEnd/>
          </a:ln>
        </p:spPr>
        <p:txBody>
          <a:bodyPr wrap="none" lIns="82124" tIns="41061" rIns="82124" bIns="41061" anchor="ctr"/>
          <a:lstStyle/>
          <a:p>
            <a:endParaRPr lang="en-US">
              <a:latin typeface="Gill Sans MT" pitchFamily="34" charset="0"/>
            </a:endParaRPr>
          </a:p>
        </p:txBody>
      </p:sp>
      <p:sp>
        <p:nvSpPr>
          <p:cNvPr id="48148" name="Line 22"/>
          <p:cNvSpPr>
            <a:spLocks noChangeShapeType="1"/>
          </p:cNvSpPr>
          <p:nvPr/>
        </p:nvSpPr>
        <p:spPr bwMode="auto">
          <a:xfrm>
            <a:off x="6350000" y="1666875"/>
            <a:ext cx="2286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48149" name="AutoShape 23"/>
          <p:cNvSpPr>
            <a:spLocks noChangeArrowheads="1"/>
          </p:cNvSpPr>
          <p:nvPr/>
        </p:nvSpPr>
        <p:spPr bwMode="auto">
          <a:xfrm>
            <a:off x="6032500" y="1539875"/>
            <a:ext cx="381000" cy="209550"/>
          </a:xfrm>
          <a:prstGeom prst="roundRect">
            <a:avLst>
              <a:gd name="adj" fmla="val 16667"/>
            </a:avLst>
          </a:prstGeom>
          <a:solidFill>
            <a:schemeClr val="accent1"/>
          </a:solidFill>
          <a:ln w="12700" algn="ctr">
            <a:solidFill>
              <a:schemeClr val="tx1"/>
            </a:solidFill>
            <a:round/>
            <a:headEnd/>
            <a:tailEnd/>
          </a:ln>
        </p:spPr>
        <p:txBody>
          <a:bodyPr wrap="none" lIns="82124" tIns="41061" rIns="82124" bIns="41061" anchor="ctr"/>
          <a:lstStyle/>
          <a:p>
            <a:endParaRPr lang="en-US">
              <a:latin typeface="Gill Sans MT" pitchFamily="34" charset="0"/>
            </a:endParaRPr>
          </a:p>
        </p:txBody>
      </p:sp>
      <p:sp>
        <p:nvSpPr>
          <p:cNvPr id="48150" name="Line 24"/>
          <p:cNvSpPr>
            <a:spLocks noChangeShapeType="1"/>
          </p:cNvSpPr>
          <p:nvPr/>
        </p:nvSpPr>
        <p:spPr bwMode="auto">
          <a:xfrm>
            <a:off x="3276600" y="1616075"/>
            <a:ext cx="2514600"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48151" name="Text Box 25"/>
          <p:cNvSpPr txBox="1">
            <a:spLocks noChangeArrowheads="1"/>
          </p:cNvSpPr>
          <p:nvPr/>
        </p:nvSpPr>
        <p:spPr bwMode="auto">
          <a:xfrm>
            <a:off x="3886200" y="1485900"/>
            <a:ext cx="1371600" cy="6477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2000">
                <a:latin typeface="Gill Sans MT" pitchFamily="34" charset="0"/>
              </a:rPr>
              <a:t>Pre-shared key</a:t>
            </a:r>
          </a:p>
        </p:txBody>
      </p:sp>
    </p:spTree>
    <p:extLst>
      <p:ext uri="{BB962C8B-B14F-4D97-AF65-F5344CB8AC3E}">
        <p14:creationId xmlns:p14="http://schemas.microsoft.com/office/powerpoint/2010/main" val="41494677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spect="1" noChangeArrowheads="1"/>
          </p:cNvSpPr>
          <p:nvPr>
            <p:ph type="title"/>
          </p:nvPr>
        </p:nvSpPr>
        <p:spPr/>
        <p:txBody>
          <a:bodyPr/>
          <a:lstStyle/>
          <a:p>
            <a:pPr eaLnBrk="1" hangingPunct="1"/>
            <a:r>
              <a:rPr lang="en-US" smtClean="0"/>
              <a:t>Asymmetric Encryption</a:t>
            </a:r>
          </a:p>
        </p:txBody>
      </p:sp>
      <p:sp>
        <p:nvSpPr>
          <p:cNvPr id="50179" name="Rectangle 3"/>
          <p:cNvSpPr>
            <a:spLocks noGrp="1" noChangeArrowheads="1"/>
          </p:cNvSpPr>
          <p:nvPr>
            <p:ph type="body" sz="half" idx="2"/>
          </p:nvPr>
        </p:nvSpPr>
        <p:spPr>
          <a:xfrm>
            <a:off x="455613" y="3892550"/>
            <a:ext cx="8224837" cy="2508250"/>
          </a:xfrm>
          <a:noFill/>
        </p:spPr>
        <p:txBody>
          <a:bodyPr/>
          <a:lstStyle/>
          <a:p>
            <a:pPr eaLnBrk="1" hangingPunct="1"/>
            <a:r>
              <a:rPr lang="en-US" sz="2000" smtClean="0"/>
              <a:t>Also known as public key algorithms</a:t>
            </a:r>
          </a:p>
          <a:p>
            <a:pPr eaLnBrk="1" hangingPunct="1"/>
            <a:r>
              <a:rPr lang="en-US" sz="2000" smtClean="0"/>
              <a:t>The usual key length is 512–4096 bits</a:t>
            </a:r>
          </a:p>
          <a:p>
            <a:pPr eaLnBrk="1" hangingPunct="1"/>
            <a:r>
              <a:rPr lang="en-GB" sz="2000" smtClean="0"/>
              <a:t>A sender and receiver do not share a secret key</a:t>
            </a:r>
          </a:p>
          <a:p>
            <a:pPr eaLnBrk="1" hangingPunct="1"/>
            <a:r>
              <a:rPr lang="en-US" sz="2000" smtClean="0"/>
              <a:t>Relatively slow because they are based on difficult computational algorithms</a:t>
            </a:r>
          </a:p>
          <a:p>
            <a:pPr eaLnBrk="1" hangingPunct="1"/>
            <a:r>
              <a:rPr lang="en-US" sz="2000" smtClean="0"/>
              <a:t>Examples include RSA, ElGamal, elliptic curves, and DH.</a:t>
            </a:r>
          </a:p>
        </p:txBody>
      </p:sp>
      <p:sp>
        <p:nvSpPr>
          <p:cNvPr id="50180" name="Line 22"/>
          <p:cNvSpPr>
            <a:spLocks noChangeShapeType="1"/>
          </p:cNvSpPr>
          <p:nvPr/>
        </p:nvSpPr>
        <p:spPr bwMode="auto">
          <a:xfrm>
            <a:off x="2514600" y="1666875"/>
            <a:ext cx="2286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50181" name="Line 23"/>
          <p:cNvSpPr>
            <a:spLocks noChangeShapeType="1"/>
          </p:cNvSpPr>
          <p:nvPr/>
        </p:nvSpPr>
        <p:spPr bwMode="auto">
          <a:xfrm>
            <a:off x="6540500" y="1666875"/>
            <a:ext cx="2286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endParaRPr lang="en-IN"/>
          </a:p>
        </p:txBody>
      </p:sp>
      <p:pic>
        <p:nvPicPr>
          <p:cNvPr id="50182" name="Picture 24" descr="Ke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1387475"/>
            <a:ext cx="3968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3" name="Picture 25" descr="Ke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2425" y="1387475"/>
            <a:ext cx="3968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4" name="Text Box 26"/>
          <p:cNvSpPr txBox="1">
            <a:spLocks noChangeArrowheads="1"/>
          </p:cNvSpPr>
          <p:nvPr/>
        </p:nvSpPr>
        <p:spPr bwMode="auto">
          <a:xfrm>
            <a:off x="609600" y="1844675"/>
            <a:ext cx="208280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sz="2000">
                <a:latin typeface="Gill Sans MT" pitchFamily="34" charset="0"/>
              </a:rPr>
              <a:t>Encryption Key</a:t>
            </a:r>
          </a:p>
        </p:txBody>
      </p:sp>
      <p:sp>
        <p:nvSpPr>
          <p:cNvPr id="50185" name="Text Box 27"/>
          <p:cNvSpPr txBox="1">
            <a:spLocks noChangeArrowheads="1"/>
          </p:cNvSpPr>
          <p:nvPr/>
        </p:nvSpPr>
        <p:spPr bwMode="auto">
          <a:xfrm>
            <a:off x="6972300" y="1773238"/>
            <a:ext cx="194310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a:latin typeface="Gill Sans MT" pitchFamily="34" charset="0"/>
              </a:rPr>
              <a:t>Decryption Key</a:t>
            </a:r>
          </a:p>
        </p:txBody>
      </p:sp>
      <p:sp>
        <p:nvSpPr>
          <p:cNvPr id="50186" name="Text Box 28"/>
          <p:cNvSpPr txBox="1">
            <a:spLocks noChangeArrowheads="1"/>
          </p:cNvSpPr>
          <p:nvPr/>
        </p:nvSpPr>
        <p:spPr bwMode="auto">
          <a:xfrm>
            <a:off x="2171700" y="2801938"/>
            <a:ext cx="1230313" cy="479425"/>
          </a:xfrm>
          <a:prstGeom prst="rect">
            <a:avLst/>
          </a:prstGeom>
          <a:solidFill>
            <a:srgbClr val="F0C566"/>
          </a:solidFill>
          <a:ln w="22225" algn="ctr">
            <a:solidFill>
              <a:schemeClr val="tx1"/>
            </a:solidFill>
            <a:miter lim="800000"/>
            <a:headEnd/>
            <a:tailEnd/>
          </a:ln>
        </p:spPr>
        <p:txBody>
          <a:bodyPr lIns="82124" tIns="73152" rIns="82124" bIns="73152" anchor="ctr" anchorCtr="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latin typeface="Gill Sans MT" pitchFamily="34" charset="0"/>
              </a:rPr>
              <a:t>Encrypt</a:t>
            </a:r>
          </a:p>
        </p:txBody>
      </p:sp>
      <p:sp>
        <p:nvSpPr>
          <p:cNvPr id="50187" name="Text Box 29"/>
          <p:cNvSpPr txBox="1">
            <a:spLocks noChangeArrowheads="1"/>
          </p:cNvSpPr>
          <p:nvPr/>
        </p:nvSpPr>
        <p:spPr bwMode="auto">
          <a:xfrm>
            <a:off x="6045200" y="2801938"/>
            <a:ext cx="1230313" cy="479425"/>
          </a:xfrm>
          <a:prstGeom prst="rect">
            <a:avLst/>
          </a:prstGeom>
          <a:solidFill>
            <a:srgbClr val="F0C566"/>
          </a:solidFill>
          <a:ln w="22225" algn="ctr">
            <a:solidFill>
              <a:schemeClr val="tx1"/>
            </a:solidFill>
            <a:miter lim="800000"/>
            <a:headEnd/>
            <a:tailEnd/>
          </a:ln>
        </p:spPr>
        <p:txBody>
          <a:bodyPr lIns="82124" tIns="73152" rIns="82124" bIns="73152" anchor="ctr" anchorCtr="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latin typeface="Gill Sans MT" pitchFamily="34" charset="0"/>
              </a:rPr>
              <a:t>Decrypt</a:t>
            </a:r>
          </a:p>
        </p:txBody>
      </p:sp>
      <p:sp>
        <p:nvSpPr>
          <p:cNvPr id="50188" name="Line 30"/>
          <p:cNvSpPr>
            <a:spLocks noChangeShapeType="1"/>
          </p:cNvSpPr>
          <p:nvPr/>
        </p:nvSpPr>
        <p:spPr bwMode="auto">
          <a:xfrm>
            <a:off x="1257300" y="2987675"/>
            <a:ext cx="838200" cy="0"/>
          </a:xfrm>
          <a:prstGeom prst="line">
            <a:avLst/>
          </a:prstGeom>
          <a:noFill/>
          <a:ln w="28575">
            <a:solidFill>
              <a:schemeClr val="tx1"/>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50189" name="Line 31"/>
          <p:cNvSpPr>
            <a:spLocks noChangeShapeType="1"/>
          </p:cNvSpPr>
          <p:nvPr/>
        </p:nvSpPr>
        <p:spPr bwMode="auto">
          <a:xfrm>
            <a:off x="3467100" y="2987675"/>
            <a:ext cx="2476500" cy="0"/>
          </a:xfrm>
          <a:prstGeom prst="line">
            <a:avLst/>
          </a:prstGeom>
          <a:noFill/>
          <a:ln w="28575">
            <a:solidFill>
              <a:schemeClr val="tx1"/>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50190" name="Line 32"/>
          <p:cNvSpPr>
            <a:spLocks noChangeShapeType="1"/>
          </p:cNvSpPr>
          <p:nvPr/>
        </p:nvSpPr>
        <p:spPr bwMode="auto">
          <a:xfrm>
            <a:off x="7264400" y="2987675"/>
            <a:ext cx="914400" cy="0"/>
          </a:xfrm>
          <a:prstGeom prst="line">
            <a:avLst/>
          </a:prstGeom>
          <a:noFill/>
          <a:ln w="28575">
            <a:solidFill>
              <a:schemeClr val="tx1"/>
            </a:solidFill>
            <a:round/>
            <a:headEnd/>
            <a:tailEnd type="triangle" w="lg"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50191" name="Text Box 33"/>
          <p:cNvSpPr txBox="1">
            <a:spLocks noChangeArrowheads="1"/>
          </p:cNvSpPr>
          <p:nvPr/>
        </p:nvSpPr>
        <p:spPr bwMode="auto">
          <a:xfrm>
            <a:off x="1308100" y="3160713"/>
            <a:ext cx="685800" cy="268287"/>
          </a:xfrm>
          <a:prstGeom prst="rect">
            <a:avLst/>
          </a:prstGeom>
          <a:solidFill>
            <a:srgbClr val="47B0D5"/>
          </a:solidFill>
          <a:ln w="22225" algn="ctr">
            <a:solidFill>
              <a:schemeClr val="tx1"/>
            </a:solidFill>
            <a:miter lim="800000"/>
            <a:headEnd/>
            <a:tailEnd/>
          </a:ln>
        </p:spPr>
        <p:txBody>
          <a:bodyPr lIns="82124" tIns="27432" rIns="82124" bIns="27432" anchor="ctr" anchorCtr="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solidFill>
                  <a:schemeClr val="bg1"/>
                </a:solidFill>
                <a:latin typeface="Gill Sans MT" pitchFamily="34" charset="0"/>
              </a:rPr>
              <a:t>$1000</a:t>
            </a:r>
          </a:p>
        </p:txBody>
      </p:sp>
      <p:sp>
        <p:nvSpPr>
          <p:cNvPr id="50192" name="Text Box 34"/>
          <p:cNvSpPr txBox="1">
            <a:spLocks noChangeArrowheads="1"/>
          </p:cNvSpPr>
          <p:nvPr/>
        </p:nvSpPr>
        <p:spPr bwMode="auto">
          <a:xfrm>
            <a:off x="7391400" y="3144838"/>
            <a:ext cx="685800" cy="268287"/>
          </a:xfrm>
          <a:prstGeom prst="rect">
            <a:avLst/>
          </a:prstGeom>
          <a:solidFill>
            <a:srgbClr val="47B0D5"/>
          </a:solidFill>
          <a:ln w="22225" algn="ctr">
            <a:solidFill>
              <a:schemeClr val="tx1"/>
            </a:solidFill>
            <a:miter lim="800000"/>
            <a:headEnd/>
            <a:tailEnd/>
          </a:ln>
        </p:spPr>
        <p:txBody>
          <a:bodyPr lIns="82124" tIns="27432" rIns="82124" bIns="27432" anchor="ctr" anchorCtr="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solidFill>
                  <a:schemeClr val="bg1"/>
                </a:solidFill>
                <a:latin typeface="Gill Sans MT" pitchFamily="34" charset="0"/>
              </a:rPr>
              <a:t>$1000</a:t>
            </a:r>
          </a:p>
        </p:txBody>
      </p:sp>
      <p:sp>
        <p:nvSpPr>
          <p:cNvPr id="50193" name="Text Box 35"/>
          <p:cNvSpPr txBox="1">
            <a:spLocks noChangeArrowheads="1"/>
          </p:cNvSpPr>
          <p:nvPr/>
        </p:nvSpPr>
        <p:spPr bwMode="auto">
          <a:xfrm>
            <a:off x="4114800" y="3109913"/>
            <a:ext cx="990600" cy="268287"/>
          </a:xfrm>
          <a:prstGeom prst="rect">
            <a:avLst/>
          </a:prstGeom>
          <a:solidFill>
            <a:srgbClr val="47B0D5"/>
          </a:solidFill>
          <a:ln w="22225" algn="ctr">
            <a:solidFill>
              <a:schemeClr val="tx1"/>
            </a:solidFill>
            <a:miter lim="800000"/>
            <a:headEnd/>
            <a:tailEnd/>
          </a:ln>
        </p:spPr>
        <p:txBody>
          <a:bodyPr lIns="82124" tIns="27432" rIns="82124" bIns="27432" anchor="ctr" anchorCtr="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solidFill>
                  <a:schemeClr val="bg1"/>
                </a:solidFill>
                <a:latin typeface="Gill Sans MT" pitchFamily="34" charset="0"/>
              </a:rPr>
              <a:t>%3f7&amp;4</a:t>
            </a:r>
          </a:p>
        </p:txBody>
      </p:sp>
      <p:sp>
        <p:nvSpPr>
          <p:cNvPr id="50194" name="Line 36"/>
          <p:cNvSpPr>
            <a:spLocks noChangeShapeType="1"/>
          </p:cNvSpPr>
          <p:nvPr/>
        </p:nvSpPr>
        <p:spPr bwMode="auto">
          <a:xfrm>
            <a:off x="2667000" y="2454275"/>
            <a:ext cx="0" cy="3048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50195" name="Line 37"/>
          <p:cNvSpPr>
            <a:spLocks noChangeShapeType="1"/>
          </p:cNvSpPr>
          <p:nvPr/>
        </p:nvSpPr>
        <p:spPr bwMode="auto">
          <a:xfrm>
            <a:off x="6616700" y="2454275"/>
            <a:ext cx="0" cy="3048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50196" name="AutoShape 38"/>
          <p:cNvSpPr>
            <a:spLocks noChangeArrowheads="1"/>
          </p:cNvSpPr>
          <p:nvPr/>
        </p:nvSpPr>
        <p:spPr bwMode="auto">
          <a:xfrm>
            <a:off x="2197100" y="1539875"/>
            <a:ext cx="381000" cy="209550"/>
          </a:xfrm>
          <a:prstGeom prst="roundRect">
            <a:avLst>
              <a:gd name="adj" fmla="val 16667"/>
            </a:avLst>
          </a:prstGeom>
          <a:solidFill>
            <a:schemeClr val="accent1"/>
          </a:solidFill>
          <a:ln w="12700" algn="ctr">
            <a:solidFill>
              <a:schemeClr val="tx1"/>
            </a:solidFill>
            <a:round/>
            <a:headEnd/>
            <a:tailEnd/>
          </a:ln>
        </p:spPr>
        <p:txBody>
          <a:bodyPr wrap="none" lIns="82124" tIns="41061" rIns="82124" bIns="41061" anchor="ctr"/>
          <a:lstStyle/>
          <a:p>
            <a:endParaRPr lang="en-US">
              <a:latin typeface="Gill Sans MT" pitchFamily="34" charset="0"/>
            </a:endParaRPr>
          </a:p>
        </p:txBody>
      </p:sp>
      <p:sp>
        <p:nvSpPr>
          <p:cNvPr id="50197" name="AutoShape 39"/>
          <p:cNvSpPr>
            <a:spLocks noChangeArrowheads="1"/>
          </p:cNvSpPr>
          <p:nvPr/>
        </p:nvSpPr>
        <p:spPr bwMode="auto">
          <a:xfrm>
            <a:off x="6223000" y="1552575"/>
            <a:ext cx="381000" cy="209550"/>
          </a:xfrm>
          <a:prstGeom prst="roundRect">
            <a:avLst>
              <a:gd name="adj" fmla="val 16667"/>
            </a:avLst>
          </a:prstGeom>
          <a:solidFill>
            <a:schemeClr val="accent2"/>
          </a:solidFill>
          <a:ln w="12700" algn="ctr">
            <a:solidFill>
              <a:schemeClr val="tx1"/>
            </a:solidFill>
            <a:round/>
            <a:headEnd/>
            <a:tailEnd/>
          </a:ln>
        </p:spPr>
        <p:txBody>
          <a:bodyPr wrap="none" lIns="82124" tIns="41061" rIns="82124" bIns="41061" anchor="ctr"/>
          <a:lstStyle/>
          <a:p>
            <a:endParaRPr lang="en-US">
              <a:latin typeface="Gill Sans MT" pitchFamily="34" charset="0"/>
            </a:endParaRPr>
          </a:p>
        </p:txBody>
      </p:sp>
      <p:sp>
        <p:nvSpPr>
          <p:cNvPr id="50198" name="Line 40"/>
          <p:cNvSpPr>
            <a:spLocks noChangeShapeType="1"/>
          </p:cNvSpPr>
          <p:nvPr/>
        </p:nvSpPr>
        <p:spPr bwMode="auto">
          <a:xfrm>
            <a:off x="3276600" y="1654175"/>
            <a:ext cx="2514600"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50199" name="Text Box 41"/>
          <p:cNvSpPr txBox="1">
            <a:spLocks noChangeArrowheads="1"/>
          </p:cNvSpPr>
          <p:nvPr/>
        </p:nvSpPr>
        <p:spPr bwMode="auto">
          <a:xfrm>
            <a:off x="3657600" y="1219200"/>
            <a:ext cx="1828800" cy="1143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2000">
                <a:latin typeface="Gill Sans MT" pitchFamily="34" charset="0"/>
              </a:rPr>
              <a:t>Two separate keys which are not shared</a:t>
            </a:r>
          </a:p>
        </p:txBody>
      </p:sp>
    </p:spTree>
    <p:extLst>
      <p:ext uri="{BB962C8B-B14F-4D97-AF65-F5344CB8AC3E}">
        <p14:creationId xmlns:p14="http://schemas.microsoft.com/office/powerpoint/2010/main" val="1425318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spect="1" noChangeArrowheads="1"/>
          </p:cNvSpPr>
          <p:nvPr>
            <p:ph type="title" idx="4294967295"/>
          </p:nvPr>
        </p:nvSpPr>
        <p:spPr/>
        <p:txBody>
          <a:bodyPr>
            <a:normAutofit fontScale="90000"/>
          </a:bodyPr>
          <a:lstStyle/>
          <a:p>
            <a:pPr eaLnBrk="1" hangingPunct="1"/>
            <a:r>
              <a:rPr lang="en-US" smtClean="0"/>
              <a:t>Asymmetric Example : Diffie-Hellman</a:t>
            </a:r>
          </a:p>
        </p:txBody>
      </p:sp>
      <p:sp>
        <p:nvSpPr>
          <p:cNvPr id="911378" name="Rectangle 18"/>
          <p:cNvSpPr>
            <a:spLocks noChangeArrowheads="1"/>
          </p:cNvSpPr>
          <p:nvPr/>
        </p:nvSpPr>
        <p:spPr bwMode="auto">
          <a:xfrm>
            <a:off x="609600" y="4978400"/>
            <a:ext cx="8458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342900" indent="-342900">
              <a:buFontTx/>
              <a:buChar char="•"/>
            </a:pPr>
            <a:endParaRPr lang="en-US" sz="1600">
              <a:latin typeface="Gill Sans MT" pitchFamily="34" charset="0"/>
            </a:endParaRPr>
          </a:p>
        </p:txBody>
      </p:sp>
      <p:sp>
        <p:nvSpPr>
          <p:cNvPr id="911379" name="Rectangle 19"/>
          <p:cNvSpPr>
            <a:spLocks noChangeArrowheads="1"/>
          </p:cNvSpPr>
          <p:nvPr/>
        </p:nvSpPr>
        <p:spPr bwMode="auto">
          <a:xfrm>
            <a:off x="609600" y="5343525"/>
            <a:ext cx="8458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342900" indent="-342900">
              <a:buFontTx/>
              <a:buChar char="•"/>
            </a:pPr>
            <a:endParaRPr lang="en-US" sz="1600">
              <a:latin typeface="Gill Sans MT" pitchFamily="34" charset="0"/>
            </a:endParaRPr>
          </a:p>
        </p:txBody>
      </p:sp>
      <p:pic>
        <p:nvPicPr>
          <p:cNvPr id="51205"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76400"/>
            <a:ext cx="8229600" cy="497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pic>
      <p:sp>
        <p:nvSpPr>
          <p:cNvPr id="28" name="Rectangle 2"/>
          <p:cNvSpPr txBox="1">
            <a:spLocks noChangeAspect="1" noChangeArrowheads="1"/>
          </p:cNvSpPr>
          <p:nvPr/>
        </p:nvSpPr>
        <p:spPr bwMode="auto">
          <a:xfrm>
            <a:off x="152400" y="1143000"/>
            <a:ext cx="8534400" cy="563563"/>
          </a:xfrm>
          <a:prstGeom prst="rect">
            <a:avLst/>
          </a:prstGeom>
          <a:noFill/>
          <a:ln w="9525">
            <a:noFill/>
            <a:miter lim="800000"/>
            <a:headEnd/>
            <a:tailEnd/>
          </a:ln>
        </p:spPr>
        <p:txBody>
          <a:bodyPr lIns="82124" tIns="41061" rIns="82124" bIns="41061" anchor="b"/>
          <a:lstStyle/>
          <a:p>
            <a:pPr defTabSz="814388" fontAlgn="auto">
              <a:spcBef>
                <a:spcPts val="0"/>
              </a:spcBef>
              <a:spcAft>
                <a:spcPts val="0"/>
              </a:spcAft>
              <a:defRPr/>
            </a:pPr>
            <a:r>
              <a:rPr lang="en-US" sz="2400" kern="0" dirty="0">
                <a:solidFill>
                  <a:srgbClr val="FF0000"/>
                </a:solidFill>
                <a:latin typeface="+mj-lt"/>
                <a:ea typeface="+mj-ea"/>
                <a:cs typeface="+mj-cs"/>
              </a:rPr>
              <a:t>Get Out Your Calculators?</a:t>
            </a:r>
          </a:p>
        </p:txBody>
      </p:sp>
      <p:pic>
        <p:nvPicPr>
          <p:cNvPr id="51207" name="Picture 7"/>
          <p:cNvPicPr>
            <a:picLocks noChangeAspect="1" noChangeArrowheads="1"/>
          </p:cNvPicPr>
          <p:nvPr/>
        </p:nvPicPr>
        <p:blipFill>
          <a:blip r:embed="rId4">
            <a:extLst>
              <a:ext uri="{28A0092B-C50C-407E-A947-70E740481C1C}">
                <a14:useLocalDpi xmlns:a14="http://schemas.microsoft.com/office/drawing/2010/main" val="0"/>
              </a:ext>
            </a:extLst>
          </a:blip>
          <a:srcRect b="10095"/>
          <a:stretch>
            <a:fillRect/>
          </a:stretch>
        </p:blipFill>
        <p:spPr bwMode="auto">
          <a:xfrm>
            <a:off x="447675" y="1752600"/>
            <a:ext cx="824865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pic>
    </p:spTree>
    <p:extLst>
      <p:ext uri="{BB962C8B-B14F-4D97-AF65-F5344CB8AC3E}">
        <p14:creationId xmlns:p14="http://schemas.microsoft.com/office/powerpoint/2010/main" val="41399143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nodePh="1">
                                  <p:stCondLst>
                                    <p:cond delay="0"/>
                                  </p:stCondLst>
                                  <p:endCondLst>
                                    <p:cond evt="begin" delay="0">
                                      <p:tn val="5"/>
                                    </p:cond>
                                  </p:endCondLst>
                                  <p:childTnLst>
                                    <p:set>
                                      <p:cBhvr>
                                        <p:cTn id="6" dur="1" fill="hold">
                                          <p:stCondLst>
                                            <p:cond delay="0"/>
                                          </p:stCondLst>
                                        </p:cTn>
                                        <p:tgtEl>
                                          <p:spTgt spid="911378"/>
                                        </p:tgtEl>
                                        <p:attrNameLst>
                                          <p:attrName>style.visibility</p:attrName>
                                        </p:attrNameLst>
                                      </p:cBhvr>
                                      <p:to>
                                        <p:strVal val="visible"/>
                                      </p:to>
                                    </p:set>
                                    <p:animEffect transition="in" filter="wipe(left)">
                                      <p:cBhvr>
                                        <p:cTn id="7" dur="500"/>
                                        <p:tgtEl>
                                          <p:spTgt spid="9113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nodePh="1">
                                  <p:stCondLst>
                                    <p:cond delay="0"/>
                                  </p:stCondLst>
                                  <p:endCondLst>
                                    <p:cond evt="begin" delay="0">
                                      <p:tn val="10"/>
                                    </p:cond>
                                  </p:endCondLst>
                                  <p:childTnLst>
                                    <p:set>
                                      <p:cBhvr>
                                        <p:cTn id="11" dur="1" fill="hold">
                                          <p:stCondLst>
                                            <p:cond delay="0"/>
                                          </p:stCondLst>
                                        </p:cTn>
                                        <p:tgtEl>
                                          <p:spTgt spid="911379"/>
                                        </p:tgtEl>
                                        <p:attrNameLst>
                                          <p:attrName>style.visibility</p:attrName>
                                        </p:attrNameLst>
                                      </p:cBhvr>
                                      <p:to>
                                        <p:strVal val="visible"/>
                                      </p:to>
                                    </p:set>
                                    <p:animEffect transition="in" filter="wipe(left)">
                                      <p:cBhvr>
                                        <p:cTn id="12" dur="500"/>
                                        <p:tgtEl>
                                          <p:spTgt spid="911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78" grpId="0"/>
      <p:bldP spid="91137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spect="1" noChangeArrowheads="1"/>
          </p:cNvSpPr>
          <p:nvPr>
            <p:ph type="title"/>
          </p:nvPr>
        </p:nvSpPr>
        <p:spPr/>
        <p:txBody>
          <a:bodyPr/>
          <a:lstStyle/>
          <a:p>
            <a:pPr eaLnBrk="1" hangingPunct="1"/>
            <a:r>
              <a:rPr lang="en-US" smtClean="0"/>
              <a:t>Symmetric Algorithms</a:t>
            </a:r>
          </a:p>
        </p:txBody>
      </p:sp>
      <p:graphicFrame>
        <p:nvGraphicFramePr>
          <p:cNvPr id="899299" name="Group 227"/>
          <p:cNvGraphicFramePr>
            <a:graphicFrameLocks noGrp="1"/>
          </p:cNvGraphicFramePr>
          <p:nvPr>
            <p:ph idx="1"/>
          </p:nvPr>
        </p:nvGraphicFramePr>
        <p:xfrm>
          <a:off x="455613" y="1690688"/>
          <a:ext cx="8224837" cy="4773612"/>
        </p:xfrm>
        <a:graphic>
          <a:graphicData uri="http://schemas.openxmlformats.org/drawingml/2006/table">
            <a:tbl>
              <a:tblPr/>
              <a:tblGrid>
                <a:gridCol w="1495425"/>
                <a:gridCol w="1322343"/>
                <a:gridCol w="5407069"/>
              </a:tblGrid>
              <a:tr h="73158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Symmetric Encryption Algorithm</a:t>
                      </a:r>
                    </a:p>
                  </a:txBody>
                  <a:tcPr marL="89726" marR="89726" marT="45724" marB="4572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Key length</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(in bits)</a:t>
                      </a:r>
                    </a:p>
                  </a:txBody>
                  <a:tcPr marL="89726" marR="89726"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Description</a:t>
                      </a:r>
                    </a:p>
                  </a:txBody>
                  <a:tcPr marL="89726" marR="89726" marT="45724" marB="4572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r>
              <a:tr h="89619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DES</a:t>
                      </a:r>
                    </a:p>
                  </a:txBody>
                  <a:tcPr marL="89726" marR="89726" marT="45724" marB="4572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56</a:t>
                      </a:r>
                    </a:p>
                  </a:txBody>
                  <a:tcPr marL="89726" marR="89726"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Designed at IBM during the 1970s and was the NIST standard until 1997.</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Although considered outdated, DES remains widely in use.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Designed to be implemented only in hardware, and is therefore extremely slow in software. </a:t>
                      </a:r>
                    </a:p>
                  </a:txBody>
                  <a:tcPr marL="89726" marR="89726" marT="45724" marB="4572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7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3DES</a:t>
                      </a:r>
                    </a:p>
                  </a:txBody>
                  <a:tcPr marL="89726" marR="89726" marT="45724" marB="4572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112 and 168</a:t>
                      </a:r>
                    </a:p>
                  </a:txBody>
                  <a:tcPr marL="89726" marR="89726"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Based on using DES three times which means that the input data is encrypted three times and therefore considered much stronger than DES.</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However, it is rather slow compared to some new block ciphers such as AES. </a:t>
                      </a:r>
                    </a:p>
                  </a:txBody>
                  <a:tcPr marL="89726" marR="89726" marT="45724" marB="4572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7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AES</a:t>
                      </a:r>
                    </a:p>
                  </a:txBody>
                  <a:tcPr marL="89726" marR="89726" marT="45724" marB="4572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128, 192, and 256</a:t>
                      </a:r>
                    </a:p>
                  </a:txBody>
                  <a:tcPr marL="89726" marR="89726"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Fast in both software and hardware, is relatively easy to implement, and requires little memory.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As a new encryption standard, it is currently being deployed on a large scale. </a:t>
                      </a:r>
                    </a:p>
                  </a:txBody>
                  <a:tcPr marL="89726" marR="89726" marT="45724" marB="4572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7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Software Encryption Algorithm (SEAL)</a:t>
                      </a:r>
                    </a:p>
                  </a:txBody>
                  <a:tcPr marL="89726" marR="89726" marT="45724" marB="4572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160</a:t>
                      </a:r>
                    </a:p>
                  </a:txBody>
                  <a:tcPr marL="89726" marR="89726"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SEAL is an alternative algorithm to DES, 3DES, and AES.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It uses a 160-bit encryption key and has a lower impact to the CPU when compared to other software-based algorithms. </a:t>
                      </a:r>
                    </a:p>
                  </a:txBody>
                  <a:tcPr marL="89726" marR="89726" marT="45724" marB="4572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15672">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rPr>
                        <a:t>The RC series</a:t>
                      </a:r>
                    </a:p>
                  </a:txBody>
                  <a:tcPr marL="89726" marR="89726" marT="45724" marB="4572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RC2 (40 and 64)</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RC4 (1 to 256)</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RC5 (0  to 2040)</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RC6 (128, 192, and 256)</a:t>
                      </a:r>
                    </a:p>
                  </a:txBody>
                  <a:tcPr marL="89726" marR="89726"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71450" marR="0" lvl="0" indent="-17145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A set of symmetric-key encryption algorithms invented by Ron </a:t>
                      </a:r>
                      <a:r>
                        <a:rPr kumimoji="0" lang="en-US" sz="1200" b="0" i="0" u="none" strike="noStrike" cap="none" normalizeH="0" baseline="0" dirty="0" err="1" smtClean="0">
                          <a:ln>
                            <a:noFill/>
                          </a:ln>
                          <a:solidFill>
                            <a:schemeClr val="tx1"/>
                          </a:solidFill>
                          <a:effectLst/>
                          <a:latin typeface="Arial" charset="0"/>
                        </a:rPr>
                        <a:t>Rivest</a:t>
                      </a:r>
                      <a:r>
                        <a:rPr kumimoji="0" lang="en-US" sz="1200" b="0" i="0" u="none" strike="noStrike" cap="none" normalizeH="0" baseline="0" dirty="0" smtClean="0">
                          <a:ln>
                            <a:noFill/>
                          </a:ln>
                          <a:solidFill>
                            <a:schemeClr val="tx1"/>
                          </a:solidFill>
                          <a:effectLst/>
                          <a:latin typeface="Arial" charset="0"/>
                        </a:rPr>
                        <a:t>. </a:t>
                      </a:r>
                    </a:p>
                    <a:p>
                      <a:pPr marL="171450" marR="0" lvl="0" indent="-17145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RC1 was never published and RC3 was broken before ever being used. </a:t>
                      </a:r>
                    </a:p>
                    <a:p>
                      <a:pPr marL="171450" marR="0" lvl="0" indent="-17145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RC4 is the world's most widely used stream cipher. </a:t>
                      </a:r>
                    </a:p>
                    <a:p>
                      <a:pPr marL="171450" marR="0" lvl="0" indent="-17145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RC6, a 128-bit block cipher based heavily on RC5, was an AES finalist developed in 1997. </a:t>
                      </a:r>
                    </a:p>
                  </a:txBody>
                  <a:tcPr marL="89726" marR="89726" marT="45724" marB="4572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0352432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spect="1" noChangeArrowheads="1"/>
          </p:cNvSpPr>
          <p:nvPr>
            <p:ph type="title"/>
          </p:nvPr>
        </p:nvSpPr>
        <p:spPr/>
        <p:txBody>
          <a:bodyPr/>
          <a:lstStyle/>
          <a:p>
            <a:pPr eaLnBrk="1" hangingPunct="1"/>
            <a:r>
              <a:rPr lang="en-US" smtClean="0"/>
              <a:t>Symmetric Encryption Techniques</a:t>
            </a:r>
          </a:p>
        </p:txBody>
      </p:sp>
      <p:pic>
        <p:nvPicPr>
          <p:cNvPr id="53251" name="Picture 9" descr="clear_mess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466850"/>
            <a:ext cx="141287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2" name="Picture 11" descr="clear_mess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286250"/>
            <a:ext cx="141287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3" name="Rectangle 12"/>
          <p:cNvSpPr>
            <a:spLocks noChangeArrowheads="1"/>
          </p:cNvSpPr>
          <p:nvPr/>
        </p:nvSpPr>
        <p:spPr bwMode="auto">
          <a:xfrm>
            <a:off x="2362200" y="2305050"/>
            <a:ext cx="1066800" cy="381000"/>
          </a:xfrm>
          <a:prstGeom prst="rect">
            <a:avLst/>
          </a:prstGeom>
          <a:solidFill>
            <a:schemeClr val="accent1"/>
          </a:solidFill>
          <a:ln w="9525">
            <a:solidFill>
              <a:schemeClr val="tx1"/>
            </a:solidFill>
            <a:miter lim="800000"/>
            <a:headEnd/>
            <a:tailEnd/>
          </a:ln>
        </p:spPr>
        <p:txBody>
          <a:bodyPr wrap="none" anchor="ctr"/>
          <a:lstStyle/>
          <a:p>
            <a:pPr algn="ctr"/>
            <a:r>
              <a:rPr lang="en-US" sz="2400">
                <a:latin typeface="Gill Sans MT" pitchFamily="34" charset="0"/>
              </a:rPr>
              <a:t>64 bits</a:t>
            </a:r>
          </a:p>
        </p:txBody>
      </p:sp>
      <p:sp>
        <p:nvSpPr>
          <p:cNvPr id="53254" name="Rectangle 13"/>
          <p:cNvSpPr>
            <a:spLocks noChangeArrowheads="1"/>
          </p:cNvSpPr>
          <p:nvPr/>
        </p:nvSpPr>
        <p:spPr bwMode="auto">
          <a:xfrm>
            <a:off x="3810000" y="2305050"/>
            <a:ext cx="1295400" cy="381000"/>
          </a:xfrm>
          <a:prstGeom prst="rect">
            <a:avLst/>
          </a:prstGeom>
          <a:solidFill>
            <a:schemeClr val="accent1"/>
          </a:solidFill>
          <a:ln w="9525">
            <a:solidFill>
              <a:schemeClr val="tx1"/>
            </a:solidFill>
            <a:miter lim="800000"/>
            <a:headEnd/>
            <a:tailEnd/>
          </a:ln>
        </p:spPr>
        <p:txBody>
          <a:bodyPr wrap="none" anchor="ctr"/>
          <a:lstStyle/>
          <a:p>
            <a:pPr algn="ctr"/>
            <a:r>
              <a:rPr lang="en-US" sz="2400">
                <a:latin typeface="Gill Sans MT" pitchFamily="34" charset="0"/>
              </a:rPr>
              <a:t>64bits</a:t>
            </a:r>
          </a:p>
        </p:txBody>
      </p:sp>
      <p:sp>
        <p:nvSpPr>
          <p:cNvPr id="53255" name="Rectangle 14"/>
          <p:cNvSpPr>
            <a:spLocks noChangeArrowheads="1"/>
          </p:cNvSpPr>
          <p:nvPr/>
        </p:nvSpPr>
        <p:spPr bwMode="auto">
          <a:xfrm>
            <a:off x="5486400" y="2305050"/>
            <a:ext cx="1219200" cy="381000"/>
          </a:xfrm>
          <a:prstGeom prst="rect">
            <a:avLst/>
          </a:prstGeom>
          <a:solidFill>
            <a:schemeClr val="accent1"/>
          </a:solidFill>
          <a:ln w="9525">
            <a:solidFill>
              <a:schemeClr val="tx1"/>
            </a:solidFill>
            <a:miter lim="800000"/>
            <a:headEnd/>
            <a:tailEnd/>
          </a:ln>
        </p:spPr>
        <p:txBody>
          <a:bodyPr wrap="none" anchor="ctr"/>
          <a:lstStyle/>
          <a:p>
            <a:pPr algn="ctr"/>
            <a:r>
              <a:rPr lang="en-US" sz="2400">
                <a:latin typeface="Gill Sans MT" pitchFamily="34" charset="0"/>
              </a:rPr>
              <a:t>64bits</a:t>
            </a:r>
          </a:p>
        </p:txBody>
      </p:sp>
      <p:sp>
        <p:nvSpPr>
          <p:cNvPr id="53256" name="Text Box 15"/>
          <p:cNvSpPr txBox="1">
            <a:spLocks noChangeArrowheads="1"/>
          </p:cNvSpPr>
          <p:nvPr/>
        </p:nvSpPr>
        <p:spPr bwMode="auto">
          <a:xfrm>
            <a:off x="5334000" y="2076450"/>
            <a:ext cx="16764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01010010110010101</a:t>
            </a:r>
          </a:p>
        </p:txBody>
      </p:sp>
      <p:sp>
        <p:nvSpPr>
          <p:cNvPr id="53257" name="Text Box 16"/>
          <p:cNvSpPr txBox="1">
            <a:spLocks noChangeArrowheads="1"/>
          </p:cNvSpPr>
          <p:nvPr/>
        </p:nvSpPr>
        <p:spPr bwMode="auto">
          <a:xfrm>
            <a:off x="3657600" y="2076450"/>
            <a:ext cx="16764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01010010110010101</a:t>
            </a:r>
          </a:p>
        </p:txBody>
      </p:sp>
      <p:sp>
        <p:nvSpPr>
          <p:cNvPr id="53258" name="Text Box 17"/>
          <p:cNvSpPr txBox="1">
            <a:spLocks noChangeArrowheads="1"/>
          </p:cNvSpPr>
          <p:nvPr/>
        </p:nvSpPr>
        <p:spPr bwMode="auto">
          <a:xfrm>
            <a:off x="2971800" y="2000250"/>
            <a:ext cx="12954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1100101</a:t>
            </a:r>
          </a:p>
        </p:txBody>
      </p:sp>
      <p:sp>
        <p:nvSpPr>
          <p:cNvPr id="53259" name="Text Box 18"/>
          <p:cNvSpPr txBox="1">
            <a:spLocks noChangeArrowheads="1"/>
          </p:cNvSpPr>
          <p:nvPr/>
        </p:nvSpPr>
        <p:spPr bwMode="auto">
          <a:xfrm>
            <a:off x="2057400" y="2000250"/>
            <a:ext cx="9906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blank</a:t>
            </a:r>
          </a:p>
        </p:txBody>
      </p:sp>
      <p:sp>
        <p:nvSpPr>
          <p:cNvPr id="53260" name="Text Box 19"/>
          <p:cNvSpPr txBox="1">
            <a:spLocks noChangeArrowheads="1"/>
          </p:cNvSpPr>
          <p:nvPr/>
        </p:nvSpPr>
        <p:spPr bwMode="auto">
          <a:xfrm>
            <a:off x="2514600" y="2000250"/>
            <a:ext cx="9906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blank</a:t>
            </a:r>
          </a:p>
        </p:txBody>
      </p:sp>
      <p:pic>
        <p:nvPicPr>
          <p:cNvPr id="53261" name="Picture 20" descr="hashed_mess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1543050"/>
            <a:ext cx="140970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62" name="Line 21"/>
          <p:cNvSpPr>
            <a:spLocks noChangeShapeType="1"/>
          </p:cNvSpPr>
          <p:nvPr/>
        </p:nvSpPr>
        <p:spPr bwMode="auto">
          <a:xfrm>
            <a:off x="2209800" y="2838450"/>
            <a:ext cx="48768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pic>
        <p:nvPicPr>
          <p:cNvPr id="53263" name="Picture 22" descr="hashed_mess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4438650"/>
            <a:ext cx="140970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64" name="Line 23"/>
          <p:cNvSpPr>
            <a:spLocks noChangeShapeType="1"/>
          </p:cNvSpPr>
          <p:nvPr/>
        </p:nvSpPr>
        <p:spPr bwMode="auto">
          <a:xfrm>
            <a:off x="2286000" y="5505450"/>
            <a:ext cx="51054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53265" name="Text Box 24"/>
          <p:cNvSpPr txBox="1">
            <a:spLocks noChangeArrowheads="1"/>
          </p:cNvSpPr>
          <p:nvPr/>
        </p:nvSpPr>
        <p:spPr bwMode="auto">
          <a:xfrm>
            <a:off x="1981200" y="5200650"/>
            <a:ext cx="44958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0101010010101010100001001001001</a:t>
            </a:r>
          </a:p>
        </p:txBody>
      </p:sp>
      <p:sp>
        <p:nvSpPr>
          <p:cNvPr id="53266" name="Text Box 25"/>
          <p:cNvSpPr txBox="1">
            <a:spLocks noChangeArrowheads="1"/>
          </p:cNvSpPr>
          <p:nvPr/>
        </p:nvSpPr>
        <p:spPr bwMode="auto">
          <a:xfrm>
            <a:off x="4724400" y="5200650"/>
            <a:ext cx="44958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0101010010101010100001001001001</a:t>
            </a:r>
          </a:p>
        </p:txBody>
      </p:sp>
      <p:sp>
        <p:nvSpPr>
          <p:cNvPr id="53267" name="Text Box 26"/>
          <p:cNvSpPr txBox="1">
            <a:spLocks noChangeArrowheads="1"/>
          </p:cNvSpPr>
          <p:nvPr/>
        </p:nvSpPr>
        <p:spPr bwMode="auto">
          <a:xfrm>
            <a:off x="2438400" y="2971800"/>
            <a:ext cx="5181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Block Cipher – encryption is completed </a:t>
            </a:r>
            <a:br>
              <a:rPr lang="en-US" sz="2000">
                <a:latin typeface="Gill Sans MT" pitchFamily="34" charset="0"/>
              </a:rPr>
            </a:br>
            <a:r>
              <a:rPr lang="en-US" sz="2000">
                <a:latin typeface="Gill Sans MT" pitchFamily="34" charset="0"/>
              </a:rPr>
              <a:t>in 64 bit blocks</a:t>
            </a:r>
          </a:p>
        </p:txBody>
      </p:sp>
      <p:sp>
        <p:nvSpPr>
          <p:cNvPr id="53268" name="Text Box 27"/>
          <p:cNvSpPr txBox="1">
            <a:spLocks noChangeArrowheads="1"/>
          </p:cNvSpPr>
          <p:nvPr/>
        </p:nvSpPr>
        <p:spPr bwMode="auto">
          <a:xfrm>
            <a:off x="2590800" y="5657850"/>
            <a:ext cx="5181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Stream Cipher – encryption is one bit </a:t>
            </a:r>
            <a:br>
              <a:rPr lang="en-US" sz="2000">
                <a:latin typeface="Gill Sans MT" pitchFamily="34" charset="0"/>
              </a:rPr>
            </a:br>
            <a:r>
              <a:rPr lang="en-US" sz="2000">
                <a:latin typeface="Gill Sans MT" pitchFamily="34" charset="0"/>
              </a:rPr>
              <a:t>at a time</a:t>
            </a:r>
          </a:p>
        </p:txBody>
      </p:sp>
      <p:sp>
        <p:nvSpPr>
          <p:cNvPr id="53269" name="Rounded Rectangle 21"/>
          <p:cNvSpPr>
            <a:spLocks noChangeArrowheads="1"/>
          </p:cNvSpPr>
          <p:nvPr/>
        </p:nvSpPr>
        <p:spPr bwMode="auto">
          <a:xfrm rot="1108699">
            <a:off x="7645400" y="4803775"/>
            <a:ext cx="685800" cy="276225"/>
          </a:xfrm>
          <a:prstGeom prst="roundRect">
            <a:avLst>
              <a:gd name="adj" fmla="val 16667"/>
            </a:avLst>
          </a:prstGeom>
          <a:solidFill>
            <a:srgbClr val="DDDDDD"/>
          </a:solidFill>
          <a:ln>
            <a:noFill/>
          </a:ln>
          <a:extLst>
            <a:ext uri="{91240B29-F687-4F45-9708-019B960494DF}">
              <a14:hiddenLine xmlns:a14="http://schemas.microsoft.com/office/drawing/2010/main" w="38100" algn="ctr">
                <a:solidFill>
                  <a:srgbClr val="000000"/>
                </a:solidFill>
                <a:round/>
                <a:headEnd/>
                <a:tailEnd/>
              </a14:hiddenLine>
            </a:ext>
          </a:extLst>
        </p:spPr>
        <p:txBody>
          <a:bodyPr lIns="82124" tIns="41061" rIns="82124" bIns="41061"/>
          <a:lstStyle/>
          <a:p>
            <a:pPr defTabSz="814388"/>
            <a:r>
              <a:rPr lang="en-US" sz="800">
                <a:latin typeface="Gill Sans MT" pitchFamily="34" charset="0"/>
              </a:rPr>
              <a:t>Encrypted Message</a:t>
            </a:r>
          </a:p>
        </p:txBody>
      </p:sp>
      <p:sp>
        <p:nvSpPr>
          <p:cNvPr id="53270" name="Rounded Rectangle 22"/>
          <p:cNvSpPr>
            <a:spLocks noChangeArrowheads="1"/>
          </p:cNvSpPr>
          <p:nvPr/>
        </p:nvSpPr>
        <p:spPr bwMode="auto">
          <a:xfrm rot="1108699">
            <a:off x="7416800" y="1908175"/>
            <a:ext cx="685800" cy="276225"/>
          </a:xfrm>
          <a:prstGeom prst="roundRect">
            <a:avLst>
              <a:gd name="adj" fmla="val 16667"/>
            </a:avLst>
          </a:prstGeom>
          <a:solidFill>
            <a:srgbClr val="DDDDDD"/>
          </a:solidFill>
          <a:ln>
            <a:noFill/>
          </a:ln>
          <a:extLst>
            <a:ext uri="{91240B29-F687-4F45-9708-019B960494DF}">
              <a14:hiddenLine xmlns:a14="http://schemas.microsoft.com/office/drawing/2010/main" w="38100" algn="ctr">
                <a:solidFill>
                  <a:srgbClr val="000000"/>
                </a:solidFill>
                <a:round/>
                <a:headEnd/>
                <a:tailEnd/>
              </a14:hiddenLine>
            </a:ext>
          </a:extLst>
        </p:spPr>
        <p:txBody>
          <a:bodyPr lIns="82124" tIns="41061" rIns="82124" bIns="41061"/>
          <a:lstStyle/>
          <a:p>
            <a:pPr defTabSz="814388"/>
            <a:r>
              <a:rPr lang="en-US" sz="800">
                <a:latin typeface="Gill Sans MT" pitchFamily="34" charset="0"/>
              </a:rPr>
              <a:t>Encrypted Message</a:t>
            </a:r>
          </a:p>
        </p:txBody>
      </p:sp>
    </p:spTree>
    <p:extLst>
      <p:ext uri="{BB962C8B-B14F-4D97-AF65-F5344CB8AC3E}">
        <p14:creationId xmlns:p14="http://schemas.microsoft.com/office/powerpoint/2010/main" val="39096413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spect="1" noChangeArrowheads="1"/>
          </p:cNvSpPr>
          <p:nvPr>
            <p:ph type="title"/>
          </p:nvPr>
        </p:nvSpPr>
        <p:spPr/>
        <p:txBody>
          <a:bodyPr/>
          <a:lstStyle/>
          <a:p>
            <a:pPr eaLnBrk="1" hangingPunct="1"/>
            <a:r>
              <a:rPr lang="en-US" smtClean="0"/>
              <a:t>Integrity</a:t>
            </a:r>
          </a:p>
        </p:txBody>
      </p:sp>
      <p:sp>
        <p:nvSpPr>
          <p:cNvPr id="19459" name="Text Placeholder 5"/>
          <p:cNvSpPr>
            <a:spLocks noGrp="1"/>
          </p:cNvSpPr>
          <p:nvPr>
            <p:ph type="body" sz="half" idx="2"/>
          </p:nvPr>
        </p:nvSpPr>
        <p:spPr>
          <a:xfrm>
            <a:off x="455613" y="4730750"/>
            <a:ext cx="8224837" cy="1441450"/>
          </a:xfrm>
        </p:spPr>
        <p:txBody>
          <a:bodyPr/>
          <a:lstStyle/>
          <a:p>
            <a:pPr eaLnBrk="1" hangingPunct="1"/>
            <a:r>
              <a:rPr lang="en-US" sz="2400" smtClean="0"/>
              <a:t>An unbroken wax seal on an envelop ensures integrity.</a:t>
            </a:r>
          </a:p>
          <a:p>
            <a:pPr eaLnBrk="1" hangingPunct="1"/>
            <a:r>
              <a:rPr lang="en-US" sz="2400" smtClean="0"/>
              <a:t>The unique unbroken seal ensures no one has read the contents.</a:t>
            </a:r>
          </a:p>
        </p:txBody>
      </p:sp>
      <p:pic>
        <p:nvPicPr>
          <p:cNvPr id="19460" name="Picture 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279525"/>
            <a:ext cx="4116388"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64634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5"/>
          <p:cNvSpPr>
            <a:spLocks noGrp="1"/>
          </p:cNvSpPr>
          <p:nvPr>
            <p:ph type="title"/>
          </p:nvPr>
        </p:nvSpPr>
        <p:spPr/>
        <p:txBody>
          <a:bodyPr/>
          <a:lstStyle/>
          <a:p>
            <a:pPr eaLnBrk="1" hangingPunct="1"/>
            <a:r>
              <a:rPr lang="en-US" smtClean="0"/>
              <a:t>DES Scorecard</a:t>
            </a:r>
          </a:p>
        </p:txBody>
      </p:sp>
      <p:graphicFrame>
        <p:nvGraphicFramePr>
          <p:cNvPr id="904238" name="Group 46"/>
          <p:cNvGraphicFramePr>
            <a:graphicFrameLocks noGrp="1"/>
          </p:cNvGraphicFramePr>
          <p:nvPr>
            <p:ph idx="1"/>
          </p:nvPr>
        </p:nvGraphicFramePr>
        <p:xfrm>
          <a:off x="455613" y="1600200"/>
          <a:ext cx="8224837" cy="4640263"/>
        </p:xfrm>
        <a:graphic>
          <a:graphicData uri="http://schemas.openxmlformats.org/drawingml/2006/table">
            <a:tbl>
              <a:tblPr/>
              <a:tblGrid>
                <a:gridCol w="2589493"/>
                <a:gridCol w="5635344"/>
              </a:tblGrid>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rPr>
                        <a:t>Description</a:t>
                      </a:r>
                    </a:p>
                  </a:txBody>
                  <a:tcPr marL="99569" marR="99569"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Data Encryption Standard </a:t>
                      </a:r>
                    </a:p>
                  </a:txBody>
                  <a:tcPr marL="99569" marR="99569"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45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Timeline</a:t>
                      </a:r>
                    </a:p>
                  </a:txBody>
                  <a:tcPr marL="99569" marR="99569"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Standardized 1976 	</a:t>
                      </a:r>
                    </a:p>
                  </a:txBody>
                  <a:tcPr marL="99569" marR="99569"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Type of Algorithm</a:t>
                      </a:r>
                    </a:p>
                  </a:txBody>
                  <a:tcPr marL="99569" marR="99569"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Symmetric</a:t>
                      </a:r>
                    </a:p>
                  </a:txBody>
                  <a:tcPr marL="99569" marR="99569"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Key size (in bits)</a:t>
                      </a:r>
                    </a:p>
                  </a:txBody>
                  <a:tcPr marL="99569" marR="99569"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56 bits</a:t>
                      </a:r>
                    </a:p>
                  </a:txBody>
                  <a:tcPr marL="99569" marR="99569"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97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Speed</a:t>
                      </a:r>
                    </a:p>
                  </a:txBody>
                  <a:tcPr marL="99569" marR="99569"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Medium</a:t>
                      </a:r>
                    </a:p>
                  </a:txBody>
                  <a:tcPr marL="99569" marR="99569"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813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Time to crack</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(Assuming a computer could try 255 keys per second)</a:t>
                      </a:r>
                    </a:p>
                  </a:txBody>
                  <a:tcPr marL="99569" marR="99569"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Days </a:t>
                      </a:r>
                      <a:r>
                        <a:rPr kumimoji="0" lang="en-US" sz="1400" b="0" i="0" u="none" strike="noStrike" cap="none" normalizeH="0" baseline="0" smtClean="0">
                          <a:ln>
                            <a:noFill/>
                          </a:ln>
                          <a:solidFill>
                            <a:schemeClr val="tx1"/>
                          </a:solidFill>
                          <a:effectLst/>
                          <a:latin typeface="Arial" charset="0"/>
                        </a:rPr>
                        <a:t>(6.4 days by the COPACABANA machine, a specialized cracking device)</a:t>
                      </a:r>
                    </a:p>
                  </a:txBody>
                  <a:tcPr marL="99569" marR="99569"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Resource Consumption</a:t>
                      </a:r>
                    </a:p>
                  </a:txBody>
                  <a:tcPr marL="99569" marR="99569"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Medium</a:t>
                      </a:r>
                    </a:p>
                  </a:txBody>
                  <a:tcPr marL="99569" marR="99569"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5515062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spect="1" noChangeArrowheads="1"/>
          </p:cNvSpPr>
          <p:nvPr>
            <p:ph type="title"/>
          </p:nvPr>
        </p:nvSpPr>
        <p:spPr/>
        <p:txBody>
          <a:bodyPr/>
          <a:lstStyle/>
          <a:p>
            <a:pPr eaLnBrk="1" hangingPunct="1"/>
            <a:r>
              <a:rPr lang="en-US" smtClean="0"/>
              <a:t>3DES Scorecard</a:t>
            </a:r>
          </a:p>
        </p:txBody>
      </p:sp>
      <p:graphicFrame>
        <p:nvGraphicFramePr>
          <p:cNvPr id="906270" name="Group 30"/>
          <p:cNvGraphicFramePr>
            <a:graphicFrameLocks noGrp="1"/>
          </p:cNvGraphicFramePr>
          <p:nvPr>
            <p:ph idx="1"/>
          </p:nvPr>
        </p:nvGraphicFramePr>
        <p:xfrm>
          <a:off x="455613" y="1600200"/>
          <a:ext cx="8224837" cy="4640263"/>
        </p:xfrm>
        <a:graphic>
          <a:graphicData uri="http://schemas.openxmlformats.org/drawingml/2006/table">
            <a:tbl>
              <a:tblPr/>
              <a:tblGrid>
                <a:gridCol w="2589111"/>
                <a:gridCol w="5635726"/>
              </a:tblGrid>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rPr>
                        <a:t>Description</a:t>
                      </a:r>
                    </a:p>
                  </a:txBody>
                  <a:tcPr marL="98698" marR="98698"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Triple Data Encryption Standard </a:t>
                      </a:r>
                    </a:p>
                  </a:txBody>
                  <a:tcPr marL="98698" marR="98698"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45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Timeline</a:t>
                      </a:r>
                    </a:p>
                  </a:txBody>
                  <a:tcPr marL="98698" marR="98698"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Standardized 1977 	</a:t>
                      </a:r>
                    </a:p>
                  </a:txBody>
                  <a:tcPr marL="98698" marR="98698"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Type of Algorithm</a:t>
                      </a:r>
                    </a:p>
                  </a:txBody>
                  <a:tcPr marL="98698" marR="98698"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Symmetric</a:t>
                      </a:r>
                    </a:p>
                  </a:txBody>
                  <a:tcPr marL="98698" marR="98698"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Key size (in bits)</a:t>
                      </a:r>
                    </a:p>
                  </a:txBody>
                  <a:tcPr marL="98698" marR="98698"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112 and 168 bits</a:t>
                      </a:r>
                    </a:p>
                  </a:txBody>
                  <a:tcPr marL="98698" marR="98698"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97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Speed</a:t>
                      </a:r>
                    </a:p>
                  </a:txBody>
                  <a:tcPr marL="98698" marR="98698"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Low</a:t>
                      </a:r>
                    </a:p>
                  </a:txBody>
                  <a:tcPr marL="98698" marR="98698"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813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Time to crack</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(Assuming a computer could try 255 keys per second)</a:t>
                      </a:r>
                    </a:p>
                  </a:txBody>
                  <a:tcPr marL="98698" marR="98698"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4.6 Billion years with current technology</a:t>
                      </a:r>
                    </a:p>
                  </a:txBody>
                  <a:tcPr marL="98698" marR="98698"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Resource Consumption</a:t>
                      </a:r>
                    </a:p>
                  </a:txBody>
                  <a:tcPr marL="98698" marR="98698"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Medium</a:t>
                      </a:r>
                    </a:p>
                  </a:txBody>
                  <a:tcPr marL="98698" marR="98698"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8065475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spect="1" noChangeArrowheads="1"/>
          </p:cNvSpPr>
          <p:nvPr>
            <p:ph type="title"/>
          </p:nvPr>
        </p:nvSpPr>
        <p:spPr/>
        <p:txBody>
          <a:bodyPr/>
          <a:lstStyle/>
          <a:p>
            <a:pPr eaLnBrk="1" hangingPunct="1"/>
            <a:r>
              <a:rPr lang="en-US" smtClean="0"/>
              <a:t>Encryption Steps</a:t>
            </a:r>
          </a:p>
        </p:txBody>
      </p:sp>
      <p:pic>
        <p:nvPicPr>
          <p:cNvPr id="59395" name="Picture 4" descr="3D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725" y="1873250"/>
            <a:ext cx="4572000" cy="35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4566" name="Rectangle 6"/>
          <p:cNvSpPr>
            <a:spLocks noGrp="1" noChangeArrowheads="1"/>
          </p:cNvSpPr>
          <p:nvPr>
            <p:ph type="body" idx="1"/>
          </p:nvPr>
        </p:nvSpPr>
        <p:spPr>
          <a:xfrm>
            <a:off x="5486400" y="4191000"/>
            <a:ext cx="3581400" cy="2209800"/>
          </a:xfrm>
          <a:solidFill>
            <a:srgbClr val="DDDDDD"/>
          </a:solidFill>
        </p:spPr>
        <p:txBody>
          <a:bodyPr>
            <a:normAutofit lnSpcReduction="10000"/>
          </a:bodyPr>
          <a:lstStyle/>
          <a:p>
            <a:pPr marL="0" indent="0" eaLnBrk="1" hangingPunct="1">
              <a:buFontTx/>
              <a:buNone/>
            </a:pPr>
            <a:r>
              <a:rPr lang="en-US" sz="2000" smtClean="0"/>
              <a:t>When the 3DES ciphered text is received, the process is reversed. That is, the ciphered text must first be decrypted using Key 3, encrypted using Key 2, and finally decrypted using Key 1.</a:t>
            </a:r>
          </a:p>
        </p:txBody>
      </p:sp>
      <p:sp>
        <p:nvSpPr>
          <p:cNvPr id="834567" name="Oval 7"/>
          <p:cNvSpPr>
            <a:spLocks noChangeArrowheads="1"/>
          </p:cNvSpPr>
          <p:nvPr/>
        </p:nvSpPr>
        <p:spPr bwMode="auto">
          <a:xfrm>
            <a:off x="390525" y="2406650"/>
            <a:ext cx="457200" cy="457200"/>
          </a:xfrm>
          <a:prstGeom prst="ellipse">
            <a:avLst/>
          </a:prstGeom>
          <a:solidFill>
            <a:schemeClr val="accent1"/>
          </a:solidFill>
          <a:ln w="9525">
            <a:solidFill>
              <a:schemeClr val="tx1"/>
            </a:solidFill>
            <a:round/>
            <a:headEnd/>
            <a:tailEnd/>
          </a:ln>
        </p:spPr>
        <p:txBody>
          <a:bodyPr wrap="none" anchor="ctr"/>
          <a:lstStyle/>
          <a:p>
            <a:pPr algn="ctr"/>
            <a:r>
              <a:rPr lang="en-US">
                <a:latin typeface="Gill Sans MT" pitchFamily="34" charset="0"/>
              </a:rPr>
              <a:t>1</a:t>
            </a:r>
          </a:p>
        </p:txBody>
      </p:sp>
      <p:sp>
        <p:nvSpPr>
          <p:cNvPr id="834568" name="Oval 8"/>
          <p:cNvSpPr>
            <a:spLocks noChangeArrowheads="1"/>
          </p:cNvSpPr>
          <p:nvPr/>
        </p:nvSpPr>
        <p:spPr bwMode="auto">
          <a:xfrm>
            <a:off x="381000" y="4311650"/>
            <a:ext cx="457200" cy="457200"/>
          </a:xfrm>
          <a:prstGeom prst="ellipse">
            <a:avLst/>
          </a:prstGeom>
          <a:solidFill>
            <a:schemeClr val="accent1"/>
          </a:solidFill>
          <a:ln w="9525">
            <a:solidFill>
              <a:schemeClr val="tx1"/>
            </a:solidFill>
            <a:round/>
            <a:headEnd/>
            <a:tailEnd/>
          </a:ln>
        </p:spPr>
        <p:txBody>
          <a:bodyPr wrap="none" anchor="ctr"/>
          <a:lstStyle/>
          <a:p>
            <a:pPr algn="ctr"/>
            <a:r>
              <a:rPr lang="en-US">
                <a:latin typeface="Gill Sans MT" pitchFamily="34" charset="0"/>
              </a:rPr>
              <a:t>2</a:t>
            </a:r>
          </a:p>
        </p:txBody>
      </p:sp>
      <p:sp>
        <p:nvSpPr>
          <p:cNvPr id="7" name="TextBox 6"/>
          <p:cNvSpPr txBox="1">
            <a:spLocks noChangeArrowheads="1"/>
          </p:cNvSpPr>
          <p:nvPr/>
        </p:nvSpPr>
        <p:spPr bwMode="auto">
          <a:xfrm>
            <a:off x="5486400" y="1524000"/>
            <a:ext cx="3352800" cy="20320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a:latin typeface="Gill Sans MT" pitchFamily="34" charset="0"/>
              </a:rPr>
              <a:t>The clear text from Alice is encrypted using Key 1. That ciphertext is decrypted using a different key, Key 2. Finally that ciphertext is encrypted using another key, Key 3.</a:t>
            </a:r>
          </a:p>
        </p:txBody>
      </p:sp>
    </p:spTree>
    <p:extLst>
      <p:ext uri="{BB962C8B-B14F-4D97-AF65-F5344CB8AC3E}">
        <p14:creationId xmlns:p14="http://schemas.microsoft.com/office/powerpoint/2010/main" val="15276812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34567"/>
                                        </p:tgtEl>
                                      </p:cBhvr>
                                    </p:animEffect>
                                    <p:animScale>
                                      <p:cBhvr>
                                        <p:cTn id="7" dur="250" autoRev="1" fill="hold"/>
                                        <p:tgtEl>
                                          <p:spTgt spid="834567"/>
                                        </p:tgtEl>
                                      </p:cBhvr>
                                      <p:by x="105000" y="105000"/>
                                    </p:animScale>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par>
                          <p:cTn id="12" fill="hold" nodeType="afterGroup">
                            <p:stCondLst>
                              <p:cond delay="2500"/>
                            </p:stCondLst>
                            <p:childTnLst>
                              <p:par>
                                <p:cTn id="13" presetID="26" presetClass="emph" presetSubtype="0" fill="hold" grpId="0" nodeType="afterEffect">
                                  <p:stCondLst>
                                    <p:cond delay="0"/>
                                  </p:stCondLst>
                                  <p:childTnLst>
                                    <p:animEffect transition="out" filter="fade">
                                      <p:cBhvr>
                                        <p:cTn id="14" dur="500" tmFilter="0, 0; .2, .5; .8, .5; 1, 0"/>
                                        <p:tgtEl>
                                          <p:spTgt spid="834568"/>
                                        </p:tgtEl>
                                      </p:cBhvr>
                                    </p:animEffect>
                                    <p:animScale>
                                      <p:cBhvr>
                                        <p:cTn id="15" dur="250" autoRev="1" fill="hold"/>
                                        <p:tgtEl>
                                          <p:spTgt spid="834568"/>
                                        </p:tgtEl>
                                      </p:cBhvr>
                                      <p:by x="105000" y="105000"/>
                                    </p:animScale>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34566">
                                            <p:bg/>
                                          </p:spTgt>
                                        </p:tgtEl>
                                        <p:attrNameLst>
                                          <p:attrName>style.visibility</p:attrName>
                                        </p:attrNameLst>
                                      </p:cBhvr>
                                      <p:to>
                                        <p:strVal val="visible"/>
                                      </p:to>
                                    </p:set>
                                    <p:animEffect transition="in" filter="fade">
                                      <p:cBhvr>
                                        <p:cTn id="19" dur="2000"/>
                                        <p:tgtEl>
                                          <p:spTgt spid="834566">
                                            <p:bg/>
                                          </p:spTgt>
                                        </p:tgtEl>
                                      </p:cBhvr>
                                    </p:animEffect>
                                  </p:childTnLst>
                                </p:cTn>
                              </p:par>
                            </p:childTnLst>
                          </p:cTn>
                        </p:par>
                        <p:par>
                          <p:cTn id="20" fill="hold" nodeType="afterGroup">
                            <p:stCondLst>
                              <p:cond delay="5000"/>
                            </p:stCondLst>
                            <p:childTnLst>
                              <p:par>
                                <p:cTn id="21" presetID="10" presetClass="entr" presetSubtype="0" fill="hold" grpId="0" nodeType="afterEffect">
                                  <p:stCondLst>
                                    <p:cond delay="0"/>
                                  </p:stCondLst>
                                  <p:childTnLst>
                                    <p:set>
                                      <p:cBhvr>
                                        <p:cTn id="22" dur="1" fill="hold">
                                          <p:stCondLst>
                                            <p:cond delay="0"/>
                                          </p:stCondLst>
                                        </p:cTn>
                                        <p:tgtEl>
                                          <p:spTgt spid="834566">
                                            <p:txEl>
                                              <p:pRg st="0" end="0"/>
                                            </p:txEl>
                                          </p:spTgt>
                                        </p:tgtEl>
                                        <p:attrNameLst>
                                          <p:attrName>style.visibility</p:attrName>
                                        </p:attrNameLst>
                                      </p:cBhvr>
                                      <p:to>
                                        <p:strVal val="visible"/>
                                      </p:to>
                                    </p:set>
                                    <p:animEffect transition="in" filter="fade">
                                      <p:cBhvr>
                                        <p:cTn id="23" dur="2000"/>
                                        <p:tgtEl>
                                          <p:spTgt spid="8345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4566" grpId="0" build="p" animBg="1"/>
      <p:bldP spid="834567" grpId="0" animBg="1"/>
      <p:bldP spid="834568"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5"/>
          <p:cNvSpPr>
            <a:spLocks noGrp="1"/>
          </p:cNvSpPr>
          <p:nvPr>
            <p:ph type="title"/>
          </p:nvPr>
        </p:nvSpPr>
        <p:spPr/>
        <p:txBody>
          <a:bodyPr/>
          <a:lstStyle/>
          <a:p>
            <a:pPr eaLnBrk="1" hangingPunct="1"/>
            <a:r>
              <a:rPr lang="en-US" smtClean="0"/>
              <a:t>AES Scorecard</a:t>
            </a:r>
          </a:p>
        </p:txBody>
      </p:sp>
      <p:graphicFrame>
        <p:nvGraphicFramePr>
          <p:cNvPr id="905247" name="Group 31"/>
          <p:cNvGraphicFramePr>
            <a:graphicFrameLocks noGrp="1"/>
          </p:cNvGraphicFramePr>
          <p:nvPr>
            <p:ph idx="1"/>
          </p:nvPr>
        </p:nvGraphicFramePr>
        <p:xfrm>
          <a:off x="455613" y="1600200"/>
          <a:ext cx="8224837" cy="4640263"/>
        </p:xfrm>
        <a:graphic>
          <a:graphicData uri="http://schemas.openxmlformats.org/drawingml/2006/table">
            <a:tbl>
              <a:tblPr/>
              <a:tblGrid>
                <a:gridCol w="2589684"/>
                <a:gridCol w="5635153"/>
              </a:tblGrid>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rPr>
                        <a:t>Description</a:t>
                      </a:r>
                    </a:p>
                  </a:txBody>
                  <a:tcPr marL="99444" marR="99444"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Advanced Encryption Standard </a:t>
                      </a:r>
                    </a:p>
                  </a:txBody>
                  <a:tcPr marL="99444" marR="99444"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45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Timeline</a:t>
                      </a:r>
                    </a:p>
                  </a:txBody>
                  <a:tcPr marL="99444" marR="99444"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Official Standard since 2001 </a:t>
                      </a:r>
                    </a:p>
                  </a:txBody>
                  <a:tcPr marL="99444" marR="99444"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Type of Algorithm</a:t>
                      </a:r>
                    </a:p>
                  </a:txBody>
                  <a:tcPr marL="99444" marR="99444"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Symmetric</a:t>
                      </a:r>
                    </a:p>
                  </a:txBody>
                  <a:tcPr marL="99444" marR="99444"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Key size (in bits)</a:t>
                      </a:r>
                    </a:p>
                  </a:txBody>
                  <a:tcPr marL="99444" marR="99444"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128, 192, and 256</a:t>
                      </a:r>
                    </a:p>
                  </a:txBody>
                  <a:tcPr marL="99444" marR="99444"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97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Speed</a:t>
                      </a:r>
                    </a:p>
                  </a:txBody>
                  <a:tcPr marL="99444" marR="99444"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High</a:t>
                      </a:r>
                    </a:p>
                  </a:txBody>
                  <a:tcPr marL="99444" marR="99444"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813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Time to crack</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rPr>
                        <a:t>(Assuming a computer could try 255 keys per second)</a:t>
                      </a:r>
                    </a:p>
                  </a:txBody>
                  <a:tcPr marL="99444" marR="99444"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149 Trillion years</a:t>
                      </a:r>
                    </a:p>
                  </a:txBody>
                  <a:tcPr marL="99444" marR="99444"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Resource Consumption</a:t>
                      </a:r>
                    </a:p>
                  </a:txBody>
                  <a:tcPr marL="99444" marR="99444"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Low</a:t>
                      </a:r>
                    </a:p>
                  </a:txBody>
                  <a:tcPr marL="99444" marR="99444"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5004562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spect="1" noChangeArrowheads="1"/>
          </p:cNvSpPr>
          <p:nvPr>
            <p:ph type="title"/>
          </p:nvPr>
        </p:nvSpPr>
        <p:spPr/>
        <p:txBody>
          <a:bodyPr/>
          <a:lstStyle/>
          <a:p>
            <a:pPr eaLnBrk="1" hangingPunct="1"/>
            <a:r>
              <a:rPr lang="en-US" smtClean="0"/>
              <a:t>Advantages of AES</a:t>
            </a:r>
          </a:p>
        </p:txBody>
      </p:sp>
      <p:sp>
        <p:nvSpPr>
          <p:cNvPr id="61443" name="Content Placeholder 17"/>
          <p:cNvSpPr>
            <a:spLocks noGrp="1"/>
          </p:cNvSpPr>
          <p:nvPr>
            <p:ph sz="half" idx="1"/>
          </p:nvPr>
        </p:nvSpPr>
        <p:spPr>
          <a:xfrm>
            <a:off x="455613" y="1600200"/>
            <a:ext cx="8224837" cy="2049463"/>
          </a:xfrm>
        </p:spPr>
        <p:txBody>
          <a:bodyPr/>
          <a:lstStyle/>
          <a:p>
            <a:pPr eaLnBrk="1" hangingPunct="1"/>
            <a:r>
              <a:rPr lang="en-US" sz="2400" smtClean="0"/>
              <a:t>The key is much stronger due to the key length</a:t>
            </a:r>
          </a:p>
          <a:p>
            <a:pPr eaLnBrk="1" hangingPunct="1"/>
            <a:r>
              <a:rPr lang="en-US" sz="2400" smtClean="0"/>
              <a:t>AES runs faster than 3DES on comparable hardware</a:t>
            </a:r>
          </a:p>
          <a:p>
            <a:pPr eaLnBrk="1" hangingPunct="1"/>
            <a:r>
              <a:rPr lang="en-US" sz="2400" smtClean="0"/>
              <a:t>AES is more efficient than DES and 3DES on comparable hardware</a:t>
            </a:r>
          </a:p>
        </p:txBody>
      </p:sp>
      <p:sp>
        <p:nvSpPr>
          <p:cNvPr id="61444" name="Rectangle 11"/>
          <p:cNvSpPr>
            <a:spLocks noChangeArrowheads="1"/>
          </p:cNvSpPr>
          <p:nvPr/>
        </p:nvSpPr>
        <p:spPr bwMode="auto">
          <a:xfrm>
            <a:off x="1295400" y="3657600"/>
            <a:ext cx="4724400" cy="12192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sp>
        <p:nvSpPr>
          <p:cNvPr id="61445" name="Rectangle 12"/>
          <p:cNvSpPr>
            <a:spLocks noChangeArrowheads="1"/>
          </p:cNvSpPr>
          <p:nvPr/>
        </p:nvSpPr>
        <p:spPr bwMode="auto">
          <a:xfrm>
            <a:off x="1295400" y="5105400"/>
            <a:ext cx="4724400" cy="1219200"/>
          </a:xfrm>
          <a:prstGeom prst="rect">
            <a:avLst/>
          </a:prstGeom>
          <a:solidFill>
            <a:schemeClr val="bg1"/>
          </a:solidFill>
          <a:ln w="9525">
            <a:solidFill>
              <a:schemeClr val="tx1"/>
            </a:solidFill>
            <a:miter lim="800000"/>
            <a:headEnd/>
            <a:tailEnd/>
          </a:ln>
        </p:spPr>
        <p:txBody>
          <a:bodyPr wrap="none" anchor="ctr"/>
          <a:lstStyle/>
          <a:p>
            <a:endParaRPr lang="en-US">
              <a:latin typeface="Gill Sans MT" pitchFamily="34" charset="0"/>
            </a:endParaRPr>
          </a:p>
        </p:txBody>
      </p:sp>
      <p:pic>
        <p:nvPicPr>
          <p:cNvPr id="61446" name="Picture 6"/>
          <p:cNvPicPr>
            <a:picLocks noChangeAspect="1" noChangeArrowheads="1"/>
          </p:cNvPicPr>
          <p:nvPr/>
        </p:nvPicPr>
        <p:blipFill>
          <a:blip r:embed="rId3">
            <a:extLst>
              <a:ext uri="{28A0092B-C50C-407E-A947-70E740481C1C}">
                <a14:useLocalDpi xmlns:a14="http://schemas.microsoft.com/office/drawing/2010/main" val="0"/>
              </a:ext>
            </a:extLst>
          </a:blip>
          <a:srcRect r="24940"/>
          <a:stretch>
            <a:fillRect/>
          </a:stretch>
        </p:blipFill>
        <p:spPr bwMode="auto">
          <a:xfrm>
            <a:off x="1390650" y="3810000"/>
            <a:ext cx="44958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7" name="Picture 7"/>
          <p:cNvPicPr>
            <a:picLocks noChangeAspect="1" noChangeArrowheads="1"/>
          </p:cNvPicPr>
          <p:nvPr/>
        </p:nvPicPr>
        <p:blipFill>
          <a:blip r:embed="rId4">
            <a:extLst>
              <a:ext uri="{28A0092B-C50C-407E-A947-70E740481C1C}">
                <a14:useLocalDpi xmlns:a14="http://schemas.microsoft.com/office/drawing/2010/main" val="0"/>
              </a:ext>
            </a:extLst>
          </a:blip>
          <a:srcRect r="24701"/>
          <a:stretch>
            <a:fillRect/>
          </a:stretch>
        </p:blipFill>
        <p:spPr bwMode="auto">
          <a:xfrm>
            <a:off x="1362075" y="5173663"/>
            <a:ext cx="44958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Rectangle 14"/>
          <p:cNvSpPr>
            <a:spLocks noChangeArrowheads="1"/>
          </p:cNvSpPr>
          <p:nvPr/>
        </p:nvSpPr>
        <p:spPr bwMode="auto">
          <a:xfrm>
            <a:off x="6562725" y="3657600"/>
            <a:ext cx="19208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lstStyle/>
          <a:p>
            <a:pPr>
              <a:spcBef>
                <a:spcPct val="20000"/>
              </a:spcBef>
            </a:pPr>
            <a:endParaRPr lang="en-US" sz="1600">
              <a:latin typeface="Gill Sans MT" pitchFamily="34" charset="0"/>
            </a:endParaRPr>
          </a:p>
        </p:txBody>
      </p:sp>
      <p:sp>
        <p:nvSpPr>
          <p:cNvPr id="61449" name="Rectangle 15"/>
          <p:cNvSpPr>
            <a:spLocks noChangeArrowheads="1"/>
          </p:cNvSpPr>
          <p:nvPr/>
        </p:nvSpPr>
        <p:spPr bwMode="auto">
          <a:xfrm>
            <a:off x="6096000" y="3733800"/>
            <a:ext cx="2209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lstStyle/>
          <a:p>
            <a:pPr>
              <a:spcBef>
                <a:spcPct val="20000"/>
              </a:spcBef>
            </a:pPr>
            <a:r>
              <a:rPr lang="en-US" sz="1600">
                <a:latin typeface="Gill Sans MT" pitchFamily="34" charset="0"/>
              </a:rPr>
              <a:t>The plain text is now encrypted using 128 AES</a:t>
            </a:r>
          </a:p>
        </p:txBody>
      </p:sp>
      <p:sp>
        <p:nvSpPr>
          <p:cNvPr id="61450" name="Rectangle 16"/>
          <p:cNvSpPr>
            <a:spLocks noChangeArrowheads="1"/>
          </p:cNvSpPr>
          <p:nvPr/>
        </p:nvSpPr>
        <p:spPr bwMode="auto">
          <a:xfrm>
            <a:off x="6057900" y="5095875"/>
            <a:ext cx="22098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lstStyle/>
          <a:p>
            <a:pPr>
              <a:spcBef>
                <a:spcPct val="20000"/>
              </a:spcBef>
            </a:pPr>
            <a:r>
              <a:rPr lang="en-US" sz="1600">
                <a:latin typeface="Gill Sans MT" pitchFamily="34" charset="0"/>
              </a:rPr>
              <a:t>An attempt at deciphering the text using a lowercase, and incorrect key</a:t>
            </a:r>
          </a:p>
        </p:txBody>
      </p:sp>
    </p:spTree>
    <p:extLst>
      <p:ext uri="{BB962C8B-B14F-4D97-AF65-F5344CB8AC3E}">
        <p14:creationId xmlns:p14="http://schemas.microsoft.com/office/powerpoint/2010/main" val="14635979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spect="1" noChangeArrowheads="1"/>
          </p:cNvSpPr>
          <p:nvPr>
            <p:ph type="title"/>
          </p:nvPr>
        </p:nvSpPr>
        <p:spPr/>
        <p:txBody>
          <a:bodyPr/>
          <a:lstStyle/>
          <a:p>
            <a:pPr eaLnBrk="1" hangingPunct="1"/>
            <a:r>
              <a:rPr lang="en-US" smtClean="0"/>
              <a:t>Asymmetric Key Characteristics</a:t>
            </a:r>
          </a:p>
        </p:txBody>
      </p:sp>
      <p:sp>
        <p:nvSpPr>
          <p:cNvPr id="67587" name="Text Placeholder 21"/>
          <p:cNvSpPr>
            <a:spLocks noGrp="1"/>
          </p:cNvSpPr>
          <p:nvPr>
            <p:ph type="body" sz="half" idx="2"/>
          </p:nvPr>
        </p:nvSpPr>
        <p:spPr/>
        <p:txBody>
          <a:bodyPr>
            <a:normAutofit fontScale="92500" lnSpcReduction="10000"/>
          </a:bodyPr>
          <a:lstStyle/>
          <a:p>
            <a:pPr marL="342900" lvl="1" indent="-228600" defTabSz="915988" eaLnBrk="1" hangingPunct="1">
              <a:spcBef>
                <a:spcPct val="20000"/>
              </a:spcBef>
              <a:buFont typeface="Arial" charset="0"/>
              <a:buChar char="•"/>
            </a:pPr>
            <a:r>
              <a:rPr lang="en-GB" smtClean="0"/>
              <a:t>Key length ranges from 512</a:t>
            </a:r>
            <a:r>
              <a:rPr lang="en-GB" smtClean="0">
                <a:cs typeface="Arial" charset="0"/>
              </a:rPr>
              <a:t>–</a:t>
            </a:r>
            <a:r>
              <a:rPr lang="en-GB" smtClean="0"/>
              <a:t>4096 bits</a:t>
            </a:r>
          </a:p>
          <a:p>
            <a:pPr marL="342900" lvl="1" indent="-228600" defTabSz="915988" eaLnBrk="1" hangingPunct="1">
              <a:spcBef>
                <a:spcPct val="20000"/>
              </a:spcBef>
              <a:buFont typeface="Arial" charset="0"/>
              <a:buChar char="•"/>
            </a:pPr>
            <a:r>
              <a:rPr lang="en-GB" smtClean="0"/>
              <a:t>Key lengths greater than or equal to 1024 bits can be trusted</a:t>
            </a:r>
          </a:p>
          <a:p>
            <a:pPr marL="342900" lvl="1" indent="-228600" defTabSz="915988" eaLnBrk="1" hangingPunct="1">
              <a:spcBef>
                <a:spcPct val="20000"/>
              </a:spcBef>
              <a:buFont typeface="Arial" charset="0"/>
              <a:buChar char="•"/>
            </a:pPr>
            <a:r>
              <a:rPr lang="en-GB" smtClean="0"/>
              <a:t>Key lengths that are shorter than 1024 bits are considered unreliable for most algorithms</a:t>
            </a:r>
          </a:p>
          <a:p>
            <a:pPr defTabSz="915988" eaLnBrk="1" hangingPunct="1"/>
            <a:endParaRPr lang="en-US" smtClean="0"/>
          </a:p>
        </p:txBody>
      </p:sp>
      <p:sp>
        <p:nvSpPr>
          <p:cNvPr id="67588" name="Text Box 13"/>
          <p:cNvSpPr txBox="1">
            <a:spLocks noChangeArrowheads="1"/>
          </p:cNvSpPr>
          <p:nvPr/>
        </p:nvSpPr>
        <p:spPr bwMode="auto">
          <a:xfrm>
            <a:off x="457200" y="2622550"/>
            <a:ext cx="830263"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2000">
                <a:latin typeface="Gill Sans MT" pitchFamily="34" charset="0"/>
              </a:rPr>
              <a:t>Plain</a:t>
            </a:r>
            <a:br>
              <a:rPr lang="en-US" sz="2000">
                <a:latin typeface="Gill Sans MT" pitchFamily="34" charset="0"/>
              </a:rPr>
            </a:br>
            <a:r>
              <a:rPr lang="en-US" sz="2000">
                <a:latin typeface="Gill Sans MT" pitchFamily="34" charset="0"/>
              </a:rPr>
              <a:t>text</a:t>
            </a:r>
          </a:p>
        </p:txBody>
      </p:sp>
      <p:sp>
        <p:nvSpPr>
          <p:cNvPr id="67589" name="Text Box 14"/>
          <p:cNvSpPr txBox="1">
            <a:spLocks noChangeArrowheads="1"/>
          </p:cNvSpPr>
          <p:nvPr/>
        </p:nvSpPr>
        <p:spPr bwMode="auto">
          <a:xfrm>
            <a:off x="3733800" y="2622550"/>
            <a:ext cx="137160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2000">
                <a:latin typeface="Gill Sans MT" pitchFamily="34" charset="0"/>
              </a:rPr>
              <a:t>Encrypted</a:t>
            </a:r>
            <a:br>
              <a:rPr lang="en-US" sz="2000">
                <a:latin typeface="Gill Sans MT" pitchFamily="34" charset="0"/>
              </a:rPr>
            </a:br>
            <a:r>
              <a:rPr lang="en-US" sz="2000">
                <a:latin typeface="Gill Sans MT" pitchFamily="34" charset="0"/>
              </a:rPr>
              <a:t>text</a:t>
            </a:r>
          </a:p>
        </p:txBody>
      </p:sp>
      <p:sp>
        <p:nvSpPr>
          <p:cNvPr id="67590" name="Text Box 15"/>
          <p:cNvSpPr txBox="1">
            <a:spLocks noChangeArrowheads="1"/>
          </p:cNvSpPr>
          <p:nvPr/>
        </p:nvSpPr>
        <p:spPr bwMode="auto">
          <a:xfrm>
            <a:off x="7643813" y="2640013"/>
            <a:ext cx="814387"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2000">
                <a:latin typeface="Gill Sans MT" pitchFamily="34" charset="0"/>
              </a:rPr>
              <a:t>Plain</a:t>
            </a:r>
            <a:br>
              <a:rPr lang="en-US" sz="2000">
                <a:latin typeface="Gill Sans MT" pitchFamily="34" charset="0"/>
              </a:rPr>
            </a:br>
            <a:r>
              <a:rPr lang="en-US" sz="2000">
                <a:latin typeface="Gill Sans MT" pitchFamily="34" charset="0"/>
              </a:rPr>
              <a:t>text</a:t>
            </a:r>
          </a:p>
        </p:txBody>
      </p:sp>
      <p:sp>
        <p:nvSpPr>
          <p:cNvPr id="67591" name="Line 16"/>
          <p:cNvSpPr>
            <a:spLocks noChangeShapeType="1"/>
          </p:cNvSpPr>
          <p:nvPr/>
        </p:nvSpPr>
        <p:spPr bwMode="auto">
          <a:xfrm>
            <a:off x="1393825" y="2747963"/>
            <a:ext cx="422275" cy="15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67592" name="Line 17"/>
          <p:cNvSpPr>
            <a:spLocks noChangeShapeType="1"/>
          </p:cNvSpPr>
          <p:nvPr/>
        </p:nvSpPr>
        <p:spPr bwMode="auto">
          <a:xfrm>
            <a:off x="3355975" y="2747963"/>
            <a:ext cx="422275" cy="15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67593" name="Line 18"/>
          <p:cNvSpPr>
            <a:spLocks noChangeShapeType="1"/>
          </p:cNvSpPr>
          <p:nvPr/>
        </p:nvSpPr>
        <p:spPr bwMode="auto">
          <a:xfrm>
            <a:off x="5092700" y="2747963"/>
            <a:ext cx="420688" cy="15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67594" name="Line 19"/>
          <p:cNvSpPr>
            <a:spLocks noChangeShapeType="1"/>
          </p:cNvSpPr>
          <p:nvPr/>
        </p:nvSpPr>
        <p:spPr bwMode="auto">
          <a:xfrm>
            <a:off x="7129463" y="2747963"/>
            <a:ext cx="422275" cy="15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67595" name="Text Box 20"/>
          <p:cNvSpPr txBox="1">
            <a:spLocks noChangeArrowheads="1"/>
          </p:cNvSpPr>
          <p:nvPr/>
        </p:nvSpPr>
        <p:spPr bwMode="auto">
          <a:xfrm>
            <a:off x="1905000" y="2603500"/>
            <a:ext cx="1495425" cy="385763"/>
          </a:xfrm>
          <a:prstGeom prst="rect">
            <a:avLst/>
          </a:prstGeom>
          <a:solidFill>
            <a:srgbClr val="008000"/>
          </a:solidFill>
          <a:ln w="28575" algn="ctr">
            <a:solidFill>
              <a:schemeClr val="tx1"/>
            </a:solidFill>
            <a:miter lim="800000"/>
            <a:headEnd/>
            <a:tailEnd/>
          </a:ln>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2000">
                <a:solidFill>
                  <a:schemeClr val="bg1"/>
                </a:solidFill>
                <a:latin typeface="Gill Sans MT" pitchFamily="34" charset="0"/>
              </a:rPr>
              <a:t>Encryption</a:t>
            </a:r>
          </a:p>
        </p:txBody>
      </p:sp>
      <p:sp>
        <p:nvSpPr>
          <p:cNvPr id="67596" name="Text Box 21"/>
          <p:cNvSpPr txBox="1">
            <a:spLocks noChangeArrowheads="1"/>
          </p:cNvSpPr>
          <p:nvPr/>
        </p:nvSpPr>
        <p:spPr bwMode="auto">
          <a:xfrm>
            <a:off x="5562600" y="2603500"/>
            <a:ext cx="1535113" cy="385763"/>
          </a:xfrm>
          <a:prstGeom prst="rect">
            <a:avLst/>
          </a:prstGeom>
          <a:solidFill>
            <a:schemeClr val="folHlink"/>
          </a:solidFill>
          <a:ln w="28575" algn="ctr">
            <a:solidFill>
              <a:schemeClr val="tx1"/>
            </a:solidFill>
            <a:miter lim="800000"/>
            <a:headEnd/>
            <a:tailEnd/>
          </a:ln>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2000">
                <a:latin typeface="Gill Sans MT" pitchFamily="34" charset="0"/>
              </a:rPr>
              <a:t>Decryption</a:t>
            </a:r>
          </a:p>
        </p:txBody>
      </p:sp>
      <p:sp>
        <p:nvSpPr>
          <p:cNvPr id="67597" name="Line 22"/>
          <p:cNvSpPr>
            <a:spLocks noChangeShapeType="1"/>
          </p:cNvSpPr>
          <p:nvPr/>
        </p:nvSpPr>
        <p:spPr bwMode="auto">
          <a:xfrm>
            <a:off x="2438400" y="1784350"/>
            <a:ext cx="2286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endParaRPr lang="en-IN"/>
          </a:p>
        </p:txBody>
      </p:sp>
      <p:sp>
        <p:nvSpPr>
          <p:cNvPr id="67598" name="Line 23"/>
          <p:cNvSpPr>
            <a:spLocks noChangeShapeType="1"/>
          </p:cNvSpPr>
          <p:nvPr/>
        </p:nvSpPr>
        <p:spPr bwMode="auto">
          <a:xfrm>
            <a:off x="6096000" y="1784350"/>
            <a:ext cx="2286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endParaRPr lang="en-IN"/>
          </a:p>
        </p:txBody>
      </p:sp>
      <p:pic>
        <p:nvPicPr>
          <p:cNvPr id="67599" name="Picture 24" descr="Ke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5725" y="1447800"/>
            <a:ext cx="3968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0" name="Picture 25" descr="Ke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3325" y="1447800"/>
            <a:ext cx="3968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601" name="Text Box 26"/>
          <p:cNvSpPr txBox="1">
            <a:spLocks noChangeArrowheads="1"/>
          </p:cNvSpPr>
          <p:nvPr/>
        </p:nvSpPr>
        <p:spPr bwMode="auto">
          <a:xfrm>
            <a:off x="1238250" y="1962150"/>
            <a:ext cx="13779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sz="2000">
                <a:latin typeface="Gill Sans MT" pitchFamily="34" charset="0"/>
              </a:rPr>
              <a:t>Encryption</a:t>
            </a:r>
          </a:p>
          <a:p>
            <a:pPr algn="r" eaLnBrk="1" hangingPunct="1"/>
            <a:r>
              <a:rPr lang="en-US" sz="2000">
                <a:latin typeface="Gill Sans MT" pitchFamily="34" charset="0"/>
              </a:rPr>
              <a:t>Key</a:t>
            </a:r>
          </a:p>
        </p:txBody>
      </p:sp>
      <p:sp>
        <p:nvSpPr>
          <p:cNvPr id="67602" name="Text Box 27"/>
          <p:cNvSpPr txBox="1">
            <a:spLocks noChangeArrowheads="1"/>
          </p:cNvSpPr>
          <p:nvPr/>
        </p:nvSpPr>
        <p:spPr bwMode="auto">
          <a:xfrm>
            <a:off x="6527800" y="1962150"/>
            <a:ext cx="1392238"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a:latin typeface="Gill Sans MT" pitchFamily="34" charset="0"/>
              </a:rPr>
              <a:t>Decryption</a:t>
            </a:r>
          </a:p>
          <a:p>
            <a:pPr eaLnBrk="1" hangingPunct="1"/>
            <a:r>
              <a:rPr lang="en-US" sz="2000">
                <a:latin typeface="Gill Sans MT" pitchFamily="34" charset="0"/>
              </a:rPr>
              <a:t>Key</a:t>
            </a:r>
          </a:p>
        </p:txBody>
      </p:sp>
      <p:sp>
        <p:nvSpPr>
          <p:cNvPr id="67603" name="AutoShape 28"/>
          <p:cNvSpPr>
            <a:spLocks noChangeArrowheads="1"/>
          </p:cNvSpPr>
          <p:nvPr/>
        </p:nvSpPr>
        <p:spPr bwMode="auto">
          <a:xfrm>
            <a:off x="2120900" y="1657350"/>
            <a:ext cx="381000" cy="209550"/>
          </a:xfrm>
          <a:prstGeom prst="roundRect">
            <a:avLst>
              <a:gd name="adj" fmla="val 16667"/>
            </a:avLst>
          </a:prstGeom>
          <a:solidFill>
            <a:schemeClr val="accent1"/>
          </a:solidFill>
          <a:ln w="12700" algn="ctr">
            <a:solidFill>
              <a:schemeClr val="tx1"/>
            </a:solidFill>
            <a:round/>
            <a:headEnd/>
            <a:tailEnd/>
          </a:ln>
        </p:spPr>
        <p:txBody>
          <a:bodyPr wrap="none" lIns="82124" tIns="41061" rIns="82124" bIns="41061" anchor="ctr"/>
          <a:lstStyle/>
          <a:p>
            <a:endParaRPr lang="en-US">
              <a:latin typeface="Gill Sans MT" pitchFamily="34" charset="0"/>
            </a:endParaRPr>
          </a:p>
        </p:txBody>
      </p:sp>
      <p:sp>
        <p:nvSpPr>
          <p:cNvPr id="67604" name="AutoShape 29"/>
          <p:cNvSpPr>
            <a:spLocks noChangeArrowheads="1"/>
          </p:cNvSpPr>
          <p:nvPr/>
        </p:nvSpPr>
        <p:spPr bwMode="auto">
          <a:xfrm>
            <a:off x="5778500" y="1670050"/>
            <a:ext cx="381000" cy="209550"/>
          </a:xfrm>
          <a:prstGeom prst="roundRect">
            <a:avLst>
              <a:gd name="adj" fmla="val 16667"/>
            </a:avLst>
          </a:prstGeom>
          <a:solidFill>
            <a:schemeClr val="accent2"/>
          </a:solidFill>
          <a:ln w="12700" algn="ctr">
            <a:solidFill>
              <a:schemeClr val="tx1"/>
            </a:solidFill>
            <a:round/>
            <a:headEnd/>
            <a:tailEnd/>
          </a:ln>
        </p:spPr>
        <p:txBody>
          <a:bodyPr wrap="none" lIns="82124" tIns="41061" rIns="82124" bIns="41061" anchor="ctr"/>
          <a:lstStyle/>
          <a:p>
            <a:endParaRPr lang="en-US">
              <a:latin typeface="Gill Sans MT" pitchFamily="34" charset="0"/>
            </a:endParaRPr>
          </a:p>
        </p:txBody>
      </p:sp>
    </p:spTree>
    <p:extLst>
      <p:ext uri="{BB962C8B-B14F-4D97-AF65-F5344CB8AC3E}">
        <p14:creationId xmlns:p14="http://schemas.microsoft.com/office/powerpoint/2010/main" val="11827034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funn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4625" y="3829050"/>
            <a:ext cx="14763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1" name="Picture 3" descr="funn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3943350"/>
            <a:ext cx="1266825"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Rectangle 4"/>
          <p:cNvSpPr>
            <a:spLocks noGrp="1" noChangeAspect="1" noChangeArrowheads="1"/>
          </p:cNvSpPr>
          <p:nvPr>
            <p:ph type="title"/>
          </p:nvPr>
        </p:nvSpPr>
        <p:spPr/>
        <p:txBody>
          <a:bodyPr>
            <a:normAutofit fontScale="90000"/>
          </a:bodyPr>
          <a:lstStyle/>
          <a:p>
            <a:pPr eaLnBrk="1" hangingPunct="1"/>
            <a:r>
              <a:rPr lang="en-US" smtClean="0"/>
              <a:t>Public Key (Encrypt) + Private Key</a:t>
            </a:r>
            <a:br>
              <a:rPr lang="en-US" smtClean="0"/>
            </a:br>
            <a:r>
              <a:rPr lang="en-US" smtClean="0"/>
              <a:t>(Decrypt) = Confidentiality</a:t>
            </a:r>
          </a:p>
        </p:txBody>
      </p:sp>
      <p:pic>
        <p:nvPicPr>
          <p:cNvPr id="68613" name="Picture 7" descr="Ke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67575" y="22098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4" name="Text Box 8"/>
          <p:cNvSpPr txBox="1">
            <a:spLocks noChangeArrowheads="1"/>
          </p:cNvSpPr>
          <p:nvPr/>
        </p:nvSpPr>
        <p:spPr bwMode="auto">
          <a:xfrm>
            <a:off x="304800" y="3657600"/>
            <a:ext cx="9906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400">
                <a:latin typeface="Gill Sans MT" pitchFamily="34" charset="0"/>
              </a:rPr>
              <a:t>Computer A</a:t>
            </a:r>
          </a:p>
        </p:txBody>
      </p:sp>
      <p:sp>
        <p:nvSpPr>
          <p:cNvPr id="68615" name="Text Box 10"/>
          <p:cNvSpPr txBox="1">
            <a:spLocks noChangeArrowheads="1"/>
          </p:cNvSpPr>
          <p:nvPr/>
        </p:nvSpPr>
        <p:spPr bwMode="auto">
          <a:xfrm>
            <a:off x="7353300" y="2286000"/>
            <a:ext cx="9906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900">
                <a:latin typeface="Gill Sans MT" pitchFamily="34" charset="0"/>
              </a:rPr>
              <a:t>Bob’s Public Key</a:t>
            </a:r>
          </a:p>
        </p:txBody>
      </p:sp>
      <p:sp>
        <p:nvSpPr>
          <p:cNvPr id="68616" name="Line 13"/>
          <p:cNvSpPr>
            <a:spLocks noChangeShapeType="1"/>
          </p:cNvSpPr>
          <p:nvPr/>
        </p:nvSpPr>
        <p:spPr bwMode="auto">
          <a:xfrm>
            <a:off x="1781175" y="2409825"/>
            <a:ext cx="52292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68617" name="Line 14"/>
          <p:cNvSpPr>
            <a:spLocks noChangeShapeType="1"/>
          </p:cNvSpPr>
          <p:nvPr/>
        </p:nvSpPr>
        <p:spPr bwMode="auto">
          <a:xfrm flipH="1">
            <a:off x="1781175" y="2667000"/>
            <a:ext cx="51530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68618" name="Text Box 15"/>
          <p:cNvSpPr txBox="1">
            <a:spLocks noChangeArrowheads="1"/>
          </p:cNvSpPr>
          <p:nvPr/>
        </p:nvSpPr>
        <p:spPr bwMode="auto">
          <a:xfrm>
            <a:off x="2895600" y="2286000"/>
            <a:ext cx="2943225" cy="2587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200">
                <a:latin typeface="Gill Sans MT" pitchFamily="34" charset="0"/>
              </a:rPr>
              <a:t>Can I get your Public Key please?</a:t>
            </a:r>
          </a:p>
        </p:txBody>
      </p:sp>
      <p:sp>
        <p:nvSpPr>
          <p:cNvPr id="68619" name="Text Box 16"/>
          <p:cNvSpPr txBox="1">
            <a:spLocks noChangeArrowheads="1"/>
          </p:cNvSpPr>
          <p:nvPr/>
        </p:nvSpPr>
        <p:spPr bwMode="auto">
          <a:xfrm>
            <a:off x="3505200" y="2533650"/>
            <a:ext cx="1857375" cy="2587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200">
                <a:latin typeface="Gill Sans MT" pitchFamily="34" charset="0"/>
              </a:rPr>
              <a:t>Here is my Public Key.</a:t>
            </a:r>
          </a:p>
        </p:txBody>
      </p:sp>
      <p:sp>
        <p:nvSpPr>
          <p:cNvPr id="917521" name="Oval 17"/>
          <p:cNvSpPr>
            <a:spLocks noChangeArrowheads="1"/>
          </p:cNvSpPr>
          <p:nvPr/>
        </p:nvSpPr>
        <p:spPr bwMode="auto">
          <a:xfrm>
            <a:off x="1343025" y="2362200"/>
            <a:ext cx="304800" cy="304800"/>
          </a:xfrm>
          <a:prstGeom prst="ellipse">
            <a:avLst/>
          </a:prstGeom>
          <a:solidFill>
            <a:schemeClr val="accent1"/>
          </a:solidFill>
          <a:ln w="9525">
            <a:solidFill>
              <a:schemeClr val="tx1"/>
            </a:solidFill>
            <a:round/>
            <a:headEnd/>
            <a:tailEnd/>
          </a:ln>
        </p:spPr>
        <p:txBody>
          <a:bodyPr wrap="none" anchor="ctr"/>
          <a:lstStyle/>
          <a:p>
            <a:pPr algn="ctr"/>
            <a:r>
              <a:rPr lang="en-US" sz="1200">
                <a:latin typeface="Gill Sans MT" pitchFamily="34" charset="0"/>
              </a:rPr>
              <a:t>1</a:t>
            </a:r>
          </a:p>
        </p:txBody>
      </p:sp>
      <p:pic>
        <p:nvPicPr>
          <p:cNvPr id="68621" name="Picture 18" descr="Ke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4600" y="352425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22" name="Text Box 19"/>
          <p:cNvSpPr txBox="1">
            <a:spLocks noChangeArrowheads="1"/>
          </p:cNvSpPr>
          <p:nvPr/>
        </p:nvSpPr>
        <p:spPr bwMode="auto">
          <a:xfrm>
            <a:off x="1981200" y="3206750"/>
            <a:ext cx="9906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900">
                <a:latin typeface="Gill Sans MT" pitchFamily="34" charset="0"/>
              </a:rPr>
              <a:t>Bob’s Public Key</a:t>
            </a:r>
          </a:p>
        </p:txBody>
      </p:sp>
      <p:sp>
        <p:nvSpPr>
          <p:cNvPr id="68623" name="Line 20"/>
          <p:cNvSpPr>
            <a:spLocks noChangeShapeType="1"/>
          </p:cNvSpPr>
          <p:nvPr/>
        </p:nvSpPr>
        <p:spPr bwMode="auto">
          <a:xfrm flipV="1">
            <a:off x="2743200" y="3886200"/>
            <a:ext cx="3352800" cy="10668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917525" name="Oval 21"/>
          <p:cNvSpPr>
            <a:spLocks noChangeArrowheads="1"/>
          </p:cNvSpPr>
          <p:nvPr/>
        </p:nvSpPr>
        <p:spPr bwMode="auto">
          <a:xfrm>
            <a:off x="2933700" y="4676775"/>
            <a:ext cx="304800" cy="304800"/>
          </a:xfrm>
          <a:prstGeom prst="ellipse">
            <a:avLst/>
          </a:prstGeom>
          <a:solidFill>
            <a:schemeClr val="accent1"/>
          </a:solidFill>
          <a:ln w="9525">
            <a:solidFill>
              <a:schemeClr val="tx1"/>
            </a:solidFill>
            <a:round/>
            <a:headEnd/>
            <a:tailEnd/>
          </a:ln>
        </p:spPr>
        <p:txBody>
          <a:bodyPr wrap="none" anchor="ctr"/>
          <a:lstStyle/>
          <a:p>
            <a:pPr algn="ctr"/>
            <a:r>
              <a:rPr lang="en-US" sz="1200">
                <a:latin typeface="Gill Sans MT" pitchFamily="34" charset="0"/>
              </a:rPr>
              <a:t>3</a:t>
            </a:r>
          </a:p>
        </p:txBody>
      </p:sp>
      <p:pic>
        <p:nvPicPr>
          <p:cNvPr id="68625" name="Picture 22" descr="clear_mess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76400" y="3448050"/>
            <a:ext cx="4826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26" name="AutoShape 23"/>
          <p:cNvSpPr>
            <a:spLocks noChangeArrowheads="1"/>
          </p:cNvSpPr>
          <p:nvPr/>
        </p:nvSpPr>
        <p:spPr bwMode="auto">
          <a:xfrm>
            <a:off x="2133600" y="3600450"/>
            <a:ext cx="304800" cy="304800"/>
          </a:xfrm>
          <a:prstGeom prst="plus">
            <a:avLst>
              <a:gd name="adj" fmla="val 43750"/>
            </a:avLst>
          </a:prstGeom>
          <a:solidFill>
            <a:schemeClr val="tx2"/>
          </a:solidFill>
          <a:ln w="9525">
            <a:solidFill>
              <a:schemeClr val="tx1"/>
            </a:solidFill>
            <a:miter lim="800000"/>
            <a:headEnd/>
            <a:tailEnd/>
          </a:ln>
        </p:spPr>
        <p:txBody>
          <a:bodyPr wrap="none" anchor="ctr"/>
          <a:lstStyle/>
          <a:p>
            <a:endParaRPr lang="en-US">
              <a:latin typeface="Gill Sans MT" pitchFamily="34" charset="0"/>
            </a:endParaRPr>
          </a:p>
        </p:txBody>
      </p:sp>
      <p:sp>
        <p:nvSpPr>
          <p:cNvPr id="917528" name="Oval 24"/>
          <p:cNvSpPr>
            <a:spLocks noChangeArrowheads="1"/>
          </p:cNvSpPr>
          <p:nvPr/>
        </p:nvSpPr>
        <p:spPr bwMode="auto">
          <a:xfrm>
            <a:off x="1343025" y="3200400"/>
            <a:ext cx="304800" cy="304800"/>
          </a:xfrm>
          <a:prstGeom prst="ellipse">
            <a:avLst/>
          </a:prstGeom>
          <a:solidFill>
            <a:schemeClr val="accent1"/>
          </a:solidFill>
          <a:ln w="9525">
            <a:solidFill>
              <a:schemeClr val="tx1"/>
            </a:solidFill>
            <a:round/>
            <a:headEnd/>
            <a:tailEnd/>
          </a:ln>
        </p:spPr>
        <p:txBody>
          <a:bodyPr wrap="none" anchor="ctr"/>
          <a:lstStyle/>
          <a:p>
            <a:pPr algn="ctr"/>
            <a:r>
              <a:rPr lang="en-US" sz="1200">
                <a:latin typeface="Gill Sans MT" pitchFamily="34" charset="0"/>
              </a:rPr>
              <a:t>2</a:t>
            </a:r>
          </a:p>
        </p:txBody>
      </p:sp>
      <p:sp>
        <p:nvSpPr>
          <p:cNvPr id="68628" name="Text Box 25"/>
          <p:cNvSpPr txBox="1">
            <a:spLocks noChangeArrowheads="1"/>
          </p:cNvSpPr>
          <p:nvPr/>
        </p:nvSpPr>
        <p:spPr bwMode="auto">
          <a:xfrm>
            <a:off x="6096000" y="3570288"/>
            <a:ext cx="762000" cy="314325"/>
          </a:xfrm>
          <a:prstGeom prst="rect">
            <a:avLst/>
          </a:prstGeom>
          <a:solidFill>
            <a:srgbClr val="C0C0C0"/>
          </a:solidFill>
          <a:ln w="9525">
            <a:solidFill>
              <a:schemeClr val="tx1"/>
            </a:solidFill>
            <a:miter lim="800000"/>
            <a:headEnd/>
            <a:tailEnd/>
          </a:ln>
        </p:spPr>
        <p:txBody>
          <a:bodyPr lIns="0" tIns="0" rIns="0" bIns="0" anchor="ctr" anchorCtr="1">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000">
                <a:latin typeface="Gill Sans MT" pitchFamily="34" charset="0"/>
              </a:rPr>
              <a:t>Encrypted Text</a:t>
            </a:r>
          </a:p>
        </p:txBody>
      </p:sp>
      <p:pic>
        <p:nvPicPr>
          <p:cNvPr id="68629" name="Picture 26" descr="Ke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62825" y="349567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30" name="Text Box 27"/>
          <p:cNvSpPr txBox="1">
            <a:spLocks noChangeArrowheads="1"/>
          </p:cNvSpPr>
          <p:nvPr/>
        </p:nvSpPr>
        <p:spPr bwMode="auto">
          <a:xfrm>
            <a:off x="6943725" y="3190875"/>
            <a:ext cx="9906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900">
                <a:latin typeface="Gill Sans MT" pitchFamily="34" charset="0"/>
              </a:rPr>
              <a:t>Bob’s Private Key</a:t>
            </a:r>
          </a:p>
        </p:txBody>
      </p:sp>
      <p:sp>
        <p:nvSpPr>
          <p:cNvPr id="68631" name="AutoShape 28"/>
          <p:cNvSpPr>
            <a:spLocks noChangeArrowheads="1"/>
          </p:cNvSpPr>
          <p:nvPr/>
        </p:nvSpPr>
        <p:spPr bwMode="auto">
          <a:xfrm>
            <a:off x="6934200" y="3600450"/>
            <a:ext cx="304800" cy="304800"/>
          </a:xfrm>
          <a:prstGeom prst="plus">
            <a:avLst>
              <a:gd name="adj" fmla="val 43750"/>
            </a:avLst>
          </a:prstGeom>
          <a:solidFill>
            <a:schemeClr val="tx2"/>
          </a:solidFill>
          <a:ln w="9525">
            <a:solidFill>
              <a:schemeClr val="tx1"/>
            </a:solidFill>
            <a:miter lim="800000"/>
            <a:headEnd/>
            <a:tailEnd/>
          </a:ln>
        </p:spPr>
        <p:txBody>
          <a:bodyPr wrap="none" anchor="ctr"/>
          <a:lstStyle/>
          <a:p>
            <a:endParaRPr lang="en-US">
              <a:latin typeface="Gill Sans MT" pitchFamily="34" charset="0"/>
            </a:endParaRPr>
          </a:p>
        </p:txBody>
      </p:sp>
      <p:sp>
        <p:nvSpPr>
          <p:cNvPr id="917533" name="Oval 29"/>
          <p:cNvSpPr>
            <a:spLocks noChangeArrowheads="1"/>
          </p:cNvSpPr>
          <p:nvPr/>
        </p:nvSpPr>
        <p:spPr bwMode="auto">
          <a:xfrm>
            <a:off x="5943600" y="3200400"/>
            <a:ext cx="304800" cy="304800"/>
          </a:xfrm>
          <a:prstGeom prst="ellipse">
            <a:avLst/>
          </a:prstGeom>
          <a:solidFill>
            <a:schemeClr val="accent1"/>
          </a:solidFill>
          <a:ln w="9525">
            <a:solidFill>
              <a:schemeClr val="tx1"/>
            </a:solidFill>
            <a:round/>
            <a:headEnd/>
            <a:tailEnd/>
          </a:ln>
        </p:spPr>
        <p:txBody>
          <a:bodyPr wrap="none" anchor="ctr"/>
          <a:lstStyle/>
          <a:p>
            <a:pPr algn="ctr"/>
            <a:r>
              <a:rPr lang="en-US" sz="1200">
                <a:latin typeface="Gill Sans MT" pitchFamily="34" charset="0"/>
              </a:rPr>
              <a:t>4</a:t>
            </a:r>
          </a:p>
        </p:txBody>
      </p:sp>
      <p:sp>
        <p:nvSpPr>
          <p:cNvPr id="68633" name="Text Box 30"/>
          <p:cNvSpPr txBox="1">
            <a:spLocks noChangeArrowheads="1"/>
          </p:cNvSpPr>
          <p:nvPr/>
        </p:nvSpPr>
        <p:spPr bwMode="auto">
          <a:xfrm>
            <a:off x="1981200" y="4076700"/>
            <a:ext cx="609600" cy="434975"/>
          </a:xfrm>
          <a:prstGeom prst="rect">
            <a:avLst/>
          </a:prstGeom>
          <a:solidFill>
            <a:srgbClr val="5DABC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700">
                <a:solidFill>
                  <a:schemeClr val="bg1"/>
                </a:solidFill>
                <a:latin typeface="Gill Sans MT" pitchFamily="34" charset="0"/>
              </a:rPr>
              <a:t>Encryption</a:t>
            </a:r>
          </a:p>
          <a:p>
            <a:pPr algn="ctr" eaLnBrk="1" hangingPunct="1">
              <a:spcBef>
                <a:spcPct val="50000"/>
              </a:spcBef>
            </a:pPr>
            <a:r>
              <a:rPr lang="en-US" sz="700">
                <a:solidFill>
                  <a:schemeClr val="bg1"/>
                </a:solidFill>
                <a:latin typeface="Gill Sans MT" pitchFamily="34" charset="0"/>
              </a:rPr>
              <a:t>Algorithm</a:t>
            </a:r>
          </a:p>
        </p:txBody>
      </p:sp>
      <p:sp>
        <p:nvSpPr>
          <p:cNvPr id="68634" name="Text Box 31"/>
          <p:cNvSpPr txBox="1">
            <a:spLocks noChangeArrowheads="1"/>
          </p:cNvSpPr>
          <p:nvPr/>
        </p:nvSpPr>
        <p:spPr bwMode="auto">
          <a:xfrm>
            <a:off x="6934200" y="4057650"/>
            <a:ext cx="609600" cy="434975"/>
          </a:xfrm>
          <a:prstGeom prst="rect">
            <a:avLst/>
          </a:prstGeom>
          <a:solidFill>
            <a:srgbClr val="5DABC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700">
                <a:solidFill>
                  <a:schemeClr val="bg1"/>
                </a:solidFill>
                <a:latin typeface="Gill Sans MT" pitchFamily="34" charset="0"/>
              </a:rPr>
              <a:t>Encryption</a:t>
            </a:r>
          </a:p>
          <a:p>
            <a:pPr algn="ctr" eaLnBrk="1" hangingPunct="1">
              <a:spcBef>
                <a:spcPct val="50000"/>
              </a:spcBef>
            </a:pPr>
            <a:r>
              <a:rPr lang="en-US" sz="700">
                <a:solidFill>
                  <a:schemeClr val="bg1"/>
                </a:solidFill>
                <a:latin typeface="Gill Sans MT" pitchFamily="34" charset="0"/>
              </a:rPr>
              <a:t>Algorithm</a:t>
            </a:r>
          </a:p>
        </p:txBody>
      </p:sp>
      <p:pic>
        <p:nvPicPr>
          <p:cNvPr id="68635" name="Picture 32" descr="clear_mess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15163" y="4895850"/>
            <a:ext cx="604837"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36" name="Text Box 33"/>
          <p:cNvSpPr txBox="1">
            <a:spLocks noChangeArrowheads="1"/>
          </p:cNvSpPr>
          <p:nvPr/>
        </p:nvSpPr>
        <p:spPr bwMode="auto">
          <a:xfrm>
            <a:off x="1914525" y="4791075"/>
            <a:ext cx="762000" cy="314325"/>
          </a:xfrm>
          <a:prstGeom prst="rect">
            <a:avLst/>
          </a:prstGeom>
          <a:solidFill>
            <a:srgbClr val="C0C0C0"/>
          </a:solidFill>
          <a:ln w="9525">
            <a:solidFill>
              <a:schemeClr val="tx1"/>
            </a:solidFill>
            <a:miter lim="800000"/>
            <a:headEnd/>
            <a:tailEnd/>
          </a:ln>
        </p:spPr>
        <p:txBody>
          <a:bodyPr lIns="0" tIns="0" rIns="0" bIns="0" anchor="ctr" anchorCtr="1">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000">
                <a:latin typeface="Gill Sans MT" pitchFamily="34" charset="0"/>
              </a:rPr>
              <a:t>Encrypted Text</a:t>
            </a:r>
          </a:p>
        </p:txBody>
      </p:sp>
      <p:pic>
        <p:nvPicPr>
          <p:cNvPr id="68637" name="Picture 34" descr="P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8600" y="2514600"/>
            <a:ext cx="973138"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8" name="Picture 35" descr="P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01000" y="2514600"/>
            <a:ext cx="973138"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39" name="Text Box 36"/>
          <p:cNvSpPr txBox="1">
            <a:spLocks noChangeArrowheads="1"/>
          </p:cNvSpPr>
          <p:nvPr/>
        </p:nvSpPr>
        <p:spPr bwMode="auto">
          <a:xfrm>
            <a:off x="7924800" y="3505200"/>
            <a:ext cx="9906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400">
                <a:latin typeface="Gill Sans MT" pitchFamily="34" charset="0"/>
              </a:rPr>
              <a:t>Computer B</a:t>
            </a:r>
          </a:p>
        </p:txBody>
      </p:sp>
      <p:sp>
        <p:nvSpPr>
          <p:cNvPr id="34" name="TextBox 33"/>
          <p:cNvSpPr txBox="1"/>
          <p:nvPr/>
        </p:nvSpPr>
        <p:spPr>
          <a:xfrm>
            <a:off x="381000" y="1600200"/>
            <a:ext cx="2944813" cy="646113"/>
          </a:xfrm>
          <a:prstGeom prst="rect">
            <a:avLst/>
          </a:prstGeom>
          <a:solidFill>
            <a:schemeClr val="bg1">
              <a:lumMod val="85000"/>
            </a:schemeClr>
          </a:solidFill>
        </p:spPr>
        <p:txBody>
          <a:bodyPr wrap="none">
            <a:spAutoFit/>
          </a:bodyPr>
          <a:lstStyle/>
          <a:p>
            <a:pPr fontAlgn="auto">
              <a:spcBef>
                <a:spcPts val="0"/>
              </a:spcBef>
              <a:spcAft>
                <a:spcPts val="0"/>
              </a:spcAft>
              <a:defRPr/>
            </a:pPr>
            <a:r>
              <a:rPr lang="en-US" sz="2000" dirty="0">
                <a:latin typeface="+mn-lt"/>
                <a:cs typeface="+mn-cs"/>
              </a:rPr>
              <a:t>Computer A acquires </a:t>
            </a:r>
            <a:br>
              <a:rPr lang="en-US" sz="2000" dirty="0">
                <a:latin typeface="+mn-lt"/>
                <a:cs typeface="+mn-cs"/>
              </a:rPr>
            </a:br>
            <a:r>
              <a:rPr lang="en-US" sz="2000" dirty="0">
                <a:latin typeface="+mn-lt"/>
                <a:cs typeface="+mn-cs"/>
              </a:rPr>
              <a:t>Computer B’s public key</a:t>
            </a:r>
          </a:p>
        </p:txBody>
      </p:sp>
      <p:sp>
        <p:nvSpPr>
          <p:cNvPr id="35" name="TextBox 34"/>
          <p:cNvSpPr txBox="1"/>
          <p:nvPr/>
        </p:nvSpPr>
        <p:spPr>
          <a:xfrm>
            <a:off x="304800" y="5257800"/>
            <a:ext cx="3844925" cy="923925"/>
          </a:xfrm>
          <a:prstGeom prst="rect">
            <a:avLst/>
          </a:prstGeom>
          <a:solidFill>
            <a:schemeClr val="bg1">
              <a:lumMod val="85000"/>
            </a:schemeClr>
          </a:solidFill>
        </p:spPr>
        <p:txBody>
          <a:bodyPr wrap="none">
            <a:spAutoFit/>
          </a:bodyPr>
          <a:lstStyle/>
          <a:p>
            <a:pPr fontAlgn="auto">
              <a:spcBef>
                <a:spcPts val="0"/>
              </a:spcBef>
              <a:spcAft>
                <a:spcPts val="0"/>
              </a:spcAft>
              <a:defRPr/>
            </a:pPr>
            <a:r>
              <a:rPr lang="en-US" sz="2000">
                <a:latin typeface="Arial" pitchFamily="34" charset="0"/>
                <a:cs typeface="+mn-cs"/>
              </a:rPr>
              <a:t>Computer A uses Computer B’s</a:t>
            </a:r>
            <a:br>
              <a:rPr lang="en-US" sz="2000">
                <a:latin typeface="Arial" pitchFamily="34" charset="0"/>
                <a:cs typeface="+mn-cs"/>
              </a:rPr>
            </a:br>
            <a:r>
              <a:rPr lang="en-US" sz="2000">
                <a:latin typeface="Arial" pitchFamily="34" charset="0"/>
                <a:cs typeface="+mn-cs"/>
              </a:rPr>
              <a:t>public key to encrypt a message</a:t>
            </a:r>
            <a:br>
              <a:rPr lang="en-US" sz="2000">
                <a:latin typeface="Arial" pitchFamily="34" charset="0"/>
                <a:cs typeface="+mn-cs"/>
              </a:rPr>
            </a:br>
            <a:r>
              <a:rPr lang="en-US" sz="2000">
                <a:latin typeface="Arial" pitchFamily="34" charset="0"/>
                <a:cs typeface="+mn-cs"/>
              </a:rPr>
              <a:t>using an agreed-upon algorithm</a:t>
            </a:r>
          </a:p>
        </p:txBody>
      </p:sp>
      <p:sp>
        <p:nvSpPr>
          <p:cNvPr id="36" name="TextBox 35"/>
          <p:cNvSpPr txBox="1"/>
          <p:nvPr/>
        </p:nvSpPr>
        <p:spPr>
          <a:xfrm>
            <a:off x="2895600" y="2971800"/>
            <a:ext cx="2933700" cy="923925"/>
          </a:xfrm>
          <a:prstGeom prst="rect">
            <a:avLst/>
          </a:prstGeom>
          <a:solidFill>
            <a:schemeClr val="bg1">
              <a:lumMod val="85000"/>
            </a:schemeClr>
          </a:solidFill>
        </p:spPr>
        <p:txBody>
          <a:bodyPr wrap="none">
            <a:spAutoFit/>
          </a:bodyPr>
          <a:lstStyle/>
          <a:p>
            <a:pPr fontAlgn="auto">
              <a:spcBef>
                <a:spcPts val="0"/>
              </a:spcBef>
              <a:spcAft>
                <a:spcPts val="0"/>
              </a:spcAft>
              <a:defRPr/>
            </a:pPr>
            <a:r>
              <a:rPr lang="en-US" sz="2000" dirty="0">
                <a:latin typeface="+mn-lt"/>
                <a:cs typeface="+mn-cs"/>
              </a:rPr>
              <a:t>Computer A transmits </a:t>
            </a:r>
          </a:p>
          <a:p>
            <a:pPr fontAlgn="auto">
              <a:spcBef>
                <a:spcPts val="0"/>
              </a:spcBef>
              <a:spcAft>
                <a:spcPts val="0"/>
              </a:spcAft>
              <a:defRPr/>
            </a:pPr>
            <a:r>
              <a:rPr lang="en-US" sz="2000" dirty="0">
                <a:latin typeface="+mn-lt"/>
                <a:cs typeface="+mn-cs"/>
              </a:rPr>
              <a:t>The encrypted message</a:t>
            </a:r>
            <a:br>
              <a:rPr lang="en-US" sz="2000" dirty="0">
                <a:latin typeface="+mn-lt"/>
                <a:cs typeface="+mn-cs"/>
              </a:rPr>
            </a:br>
            <a:r>
              <a:rPr lang="en-US" sz="2000" dirty="0">
                <a:latin typeface="+mn-lt"/>
                <a:cs typeface="+mn-cs"/>
              </a:rPr>
              <a:t>to Computer B</a:t>
            </a:r>
          </a:p>
        </p:txBody>
      </p:sp>
      <p:sp>
        <p:nvSpPr>
          <p:cNvPr id="37" name="TextBox 36"/>
          <p:cNvSpPr txBox="1"/>
          <p:nvPr/>
        </p:nvSpPr>
        <p:spPr>
          <a:xfrm>
            <a:off x="4419600" y="4572000"/>
            <a:ext cx="2292350" cy="1200150"/>
          </a:xfrm>
          <a:prstGeom prst="rect">
            <a:avLst/>
          </a:prstGeom>
          <a:solidFill>
            <a:schemeClr val="bg1">
              <a:lumMod val="85000"/>
            </a:schemeClr>
          </a:solidFill>
        </p:spPr>
        <p:txBody>
          <a:bodyPr wrap="none">
            <a:spAutoFit/>
          </a:bodyPr>
          <a:lstStyle/>
          <a:p>
            <a:pPr fontAlgn="auto">
              <a:spcBef>
                <a:spcPts val="0"/>
              </a:spcBef>
              <a:spcAft>
                <a:spcPts val="0"/>
              </a:spcAft>
              <a:defRPr/>
            </a:pPr>
            <a:r>
              <a:rPr lang="en-US" sz="2000" dirty="0">
                <a:latin typeface="+mn-lt"/>
                <a:cs typeface="+mn-cs"/>
              </a:rPr>
              <a:t>Computer B uses</a:t>
            </a:r>
            <a:br>
              <a:rPr lang="en-US" sz="2000" dirty="0">
                <a:latin typeface="+mn-lt"/>
                <a:cs typeface="+mn-cs"/>
              </a:rPr>
            </a:br>
            <a:r>
              <a:rPr lang="en-US" sz="2000" dirty="0">
                <a:latin typeface="+mn-lt"/>
                <a:cs typeface="+mn-cs"/>
              </a:rPr>
              <a:t>its private key to</a:t>
            </a:r>
            <a:br>
              <a:rPr lang="en-US" sz="2000" dirty="0">
                <a:latin typeface="+mn-lt"/>
                <a:cs typeface="+mn-cs"/>
              </a:rPr>
            </a:br>
            <a:r>
              <a:rPr lang="en-US" sz="2000" dirty="0">
                <a:latin typeface="+mn-lt"/>
                <a:cs typeface="+mn-cs"/>
              </a:rPr>
              <a:t>decrypt and reveal</a:t>
            </a:r>
            <a:br>
              <a:rPr lang="en-US" sz="2000" dirty="0">
                <a:latin typeface="+mn-lt"/>
                <a:cs typeface="+mn-cs"/>
              </a:rPr>
            </a:br>
            <a:r>
              <a:rPr lang="en-US" sz="2000" dirty="0">
                <a:latin typeface="+mn-lt"/>
                <a:cs typeface="+mn-cs"/>
              </a:rPr>
              <a:t>the message</a:t>
            </a:r>
          </a:p>
        </p:txBody>
      </p:sp>
    </p:spTree>
    <p:extLst>
      <p:ext uri="{BB962C8B-B14F-4D97-AF65-F5344CB8AC3E}">
        <p14:creationId xmlns:p14="http://schemas.microsoft.com/office/powerpoint/2010/main" val="24106693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917521"/>
                                        </p:tgtEl>
                                      </p:cBhvr>
                                    </p:animEffect>
                                    <p:animScale>
                                      <p:cBhvr>
                                        <p:cTn id="7" dur="250" autoRev="1" fill="hold"/>
                                        <p:tgtEl>
                                          <p:spTgt spid="917521"/>
                                        </p:tgtEl>
                                      </p:cBhvr>
                                      <p:by x="105000" y="105000"/>
                                    </p:animScale>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2000"/>
                                        <p:tgtEl>
                                          <p:spTgt spid="34"/>
                                        </p:tgtEl>
                                      </p:cBhvr>
                                    </p:animEffect>
                                  </p:childTnLst>
                                </p:cTn>
                              </p:par>
                            </p:childTnLst>
                          </p:cTn>
                        </p:par>
                        <p:par>
                          <p:cTn id="12" fill="hold" nodeType="afterGroup">
                            <p:stCondLst>
                              <p:cond delay="2500"/>
                            </p:stCondLst>
                            <p:childTnLst>
                              <p:par>
                                <p:cTn id="13" presetID="26" presetClass="emph" presetSubtype="0" fill="hold" grpId="0" nodeType="afterEffect">
                                  <p:stCondLst>
                                    <p:cond delay="0"/>
                                  </p:stCondLst>
                                  <p:childTnLst>
                                    <p:animEffect transition="out" filter="fade">
                                      <p:cBhvr>
                                        <p:cTn id="14" dur="500" tmFilter="0, 0; .2, .5; .8, .5; 1, 0"/>
                                        <p:tgtEl>
                                          <p:spTgt spid="917528"/>
                                        </p:tgtEl>
                                      </p:cBhvr>
                                    </p:animEffect>
                                    <p:animScale>
                                      <p:cBhvr>
                                        <p:cTn id="15" dur="250" autoRev="1" fill="hold"/>
                                        <p:tgtEl>
                                          <p:spTgt spid="917528"/>
                                        </p:tgtEl>
                                      </p:cBhvr>
                                      <p:by x="105000" y="105000"/>
                                    </p:animScale>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2000"/>
                                        <p:tgtEl>
                                          <p:spTgt spid="35"/>
                                        </p:tgtEl>
                                      </p:cBhvr>
                                    </p:animEffect>
                                  </p:childTnLst>
                                </p:cTn>
                              </p:par>
                            </p:childTnLst>
                          </p:cTn>
                        </p:par>
                        <p:par>
                          <p:cTn id="20" fill="hold" nodeType="afterGroup">
                            <p:stCondLst>
                              <p:cond delay="5000"/>
                            </p:stCondLst>
                            <p:childTnLst>
                              <p:par>
                                <p:cTn id="21" presetID="26" presetClass="emph" presetSubtype="0" fill="hold" grpId="0" nodeType="afterEffect">
                                  <p:stCondLst>
                                    <p:cond delay="0"/>
                                  </p:stCondLst>
                                  <p:childTnLst>
                                    <p:animEffect transition="out" filter="fade">
                                      <p:cBhvr>
                                        <p:cTn id="22" dur="500" tmFilter="0, 0; .2, .5; .8, .5; 1, 0"/>
                                        <p:tgtEl>
                                          <p:spTgt spid="917525"/>
                                        </p:tgtEl>
                                      </p:cBhvr>
                                    </p:animEffect>
                                    <p:animScale>
                                      <p:cBhvr>
                                        <p:cTn id="23" dur="250" autoRev="1" fill="hold"/>
                                        <p:tgtEl>
                                          <p:spTgt spid="917525"/>
                                        </p:tgtEl>
                                      </p:cBhvr>
                                      <p:by x="105000" y="105000"/>
                                    </p:animScale>
                                  </p:childTnLst>
                                </p:cTn>
                              </p:par>
                            </p:childTnLst>
                          </p:cTn>
                        </p:par>
                        <p:par>
                          <p:cTn id="24" fill="hold" nodeType="afterGroup">
                            <p:stCondLst>
                              <p:cond delay="5500"/>
                            </p:stCondLst>
                            <p:childTnLst>
                              <p:par>
                                <p:cTn id="25" presetID="10" presetClass="entr" presetSubtype="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childTnLst>
                          </p:cTn>
                        </p:par>
                        <p:par>
                          <p:cTn id="28" fill="hold" nodeType="afterGroup">
                            <p:stCondLst>
                              <p:cond delay="7500"/>
                            </p:stCondLst>
                            <p:childTnLst>
                              <p:par>
                                <p:cTn id="29" presetID="26" presetClass="emph" presetSubtype="0" fill="hold" grpId="0" nodeType="afterEffect">
                                  <p:stCondLst>
                                    <p:cond delay="0"/>
                                  </p:stCondLst>
                                  <p:childTnLst>
                                    <p:animEffect transition="out" filter="fade">
                                      <p:cBhvr>
                                        <p:cTn id="30" dur="500" tmFilter="0, 0; .2, .5; .8, .5; 1, 0"/>
                                        <p:tgtEl>
                                          <p:spTgt spid="917533"/>
                                        </p:tgtEl>
                                      </p:cBhvr>
                                    </p:animEffect>
                                    <p:animScale>
                                      <p:cBhvr>
                                        <p:cTn id="31" dur="250" autoRev="1" fill="hold"/>
                                        <p:tgtEl>
                                          <p:spTgt spid="917533"/>
                                        </p:tgtEl>
                                      </p:cBhvr>
                                      <p:by x="105000" y="105000"/>
                                    </p:animScale>
                                  </p:childTnLst>
                                </p:cTn>
                              </p:par>
                            </p:childTnLst>
                          </p:cTn>
                        </p:par>
                        <p:par>
                          <p:cTn id="32" fill="hold" nodeType="afterGroup">
                            <p:stCondLst>
                              <p:cond delay="80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7521" grpId="0" animBg="1"/>
      <p:bldP spid="917525" grpId="0" animBg="1"/>
      <p:bldP spid="917528" grpId="0" animBg="1"/>
      <p:bldP spid="917533" grpId="0" animBg="1"/>
      <p:bldP spid="34" grpId="0" animBg="1"/>
      <p:bldP spid="35" grpId="0" animBg="1"/>
      <p:bldP spid="36" grpId="0" animBg="1"/>
      <p:bldP spid="3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2" descr="funn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181350"/>
            <a:ext cx="1266825"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5" name="Rectangle 2"/>
          <p:cNvSpPr>
            <a:spLocks noGrp="1" noChangeAspect="1" noChangeArrowheads="1"/>
          </p:cNvSpPr>
          <p:nvPr>
            <p:ph type="title"/>
          </p:nvPr>
        </p:nvSpPr>
        <p:spPr/>
        <p:txBody>
          <a:bodyPr>
            <a:normAutofit fontScale="90000"/>
          </a:bodyPr>
          <a:lstStyle/>
          <a:p>
            <a:pPr eaLnBrk="1" hangingPunct="1"/>
            <a:r>
              <a:rPr lang="en-US" smtClean="0"/>
              <a:t>Private Key (Encrypt) + Public Key</a:t>
            </a:r>
            <a:br>
              <a:rPr lang="en-US" smtClean="0"/>
            </a:br>
            <a:r>
              <a:rPr lang="en-US" smtClean="0"/>
              <a:t>(Decrypt) = Authentication</a:t>
            </a:r>
          </a:p>
        </p:txBody>
      </p:sp>
      <p:sp>
        <p:nvSpPr>
          <p:cNvPr id="847899" name="Rectangle 27"/>
          <p:cNvSpPr>
            <a:spLocks noChangeArrowheads="1"/>
          </p:cNvSpPr>
          <p:nvPr/>
        </p:nvSpPr>
        <p:spPr bwMode="auto">
          <a:xfrm>
            <a:off x="4495800" y="1295400"/>
            <a:ext cx="4343400" cy="1143000"/>
          </a:xfrm>
          <a:prstGeom prst="rect">
            <a:avLst/>
          </a:prstGeom>
          <a:solidFill>
            <a:schemeClr val="bg1">
              <a:lumMod val="85000"/>
            </a:schemeClr>
          </a:solidFill>
          <a:ln w="9525" algn="ctr">
            <a:noFill/>
            <a:miter lim="800000"/>
            <a:headEnd/>
            <a:tailEnd/>
          </a:ln>
          <a:effectLst/>
        </p:spPr>
        <p:txBody>
          <a:bodyPr lIns="82550" tIns="41275" rIns="82550" bIns="41275"/>
          <a:lstStyle/>
          <a:p>
            <a:pPr defTabSz="915988" fontAlgn="auto">
              <a:spcBef>
                <a:spcPct val="20000"/>
              </a:spcBef>
              <a:spcAft>
                <a:spcPts val="0"/>
              </a:spcAft>
              <a:defRPr/>
            </a:pPr>
            <a:r>
              <a:rPr lang="en-US" sz="2000">
                <a:latin typeface="Arial" pitchFamily="34" charset="0"/>
                <a:cs typeface="+mn-cs"/>
              </a:rPr>
              <a:t>Bob uses the public key to successfully decrypt the message and authenticate that the message did, indeed, come from Alice.</a:t>
            </a:r>
            <a:endParaRPr lang="en-GB" sz="2000">
              <a:latin typeface="Arial" pitchFamily="34" charset="0"/>
              <a:cs typeface="+mn-cs"/>
            </a:endParaRPr>
          </a:p>
        </p:txBody>
      </p:sp>
      <p:pic>
        <p:nvPicPr>
          <p:cNvPr id="69637" name="Picture 34" descr="Ke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4600" y="276225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8" name="Text Box 35"/>
          <p:cNvSpPr txBox="1">
            <a:spLocks noChangeArrowheads="1"/>
          </p:cNvSpPr>
          <p:nvPr/>
        </p:nvSpPr>
        <p:spPr bwMode="auto">
          <a:xfrm>
            <a:off x="2133600" y="2444750"/>
            <a:ext cx="9906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900">
                <a:latin typeface="Gill Sans MT" pitchFamily="34" charset="0"/>
              </a:rPr>
              <a:t>Alice’s Private Key</a:t>
            </a:r>
          </a:p>
        </p:txBody>
      </p:sp>
      <p:pic>
        <p:nvPicPr>
          <p:cNvPr id="69639" name="Picture 41" descr="clear_mess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6400" y="2686050"/>
            <a:ext cx="4826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0" name="AutoShape 43"/>
          <p:cNvSpPr>
            <a:spLocks noChangeArrowheads="1"/>
          </p:cNvSpPr>
          <p:nvPr/>
        </p:nvSpPr>
        <p:spPr bwMode="auto">
          <a:xfrm>
            <a:off x="2133600" y="2838450"/>
            <a:ext cx="304800" cy="304800"/>
          </a:xfrm>
          <a:prstGeom prst="plus">
            <a:avLst>
              <a:gd name="adj" fmla="val 43750"/>
            </a:avLst>
          </a:prstGeom>
          <a:solidFill>
            <a:schemeClr val="tx2"/>
          </a:solidFill>
          <a:ln w="9525">
            <a:solidFill>
              <a:schemeClr val="tx1"/>
            </a:solidFill>
            <a:miter lim="800000"/>
            <a:headEnd/>
            <a:tailEnd/>
          </a:ln>
        </p:spPr>
        <p:txBody>
          <a:bodyPr wrap="none" anchor="ctr"/>
          <a:lstStyle/>
          <a:p>
            <a:endParaRPr lang="en-US">
              <a:latin typeface="Gill Sans MT" pitchFamily="34" charset="0"/>
            </a:endParaRPr>
          </a:p>
        </p:txBody>
      </p:sp>
      <p:sp>
        <p:nvSpPr>
          <p:cNvPr id="847916" name="Oval 44"/>
          <p:cNvSpPr>
            <a:spLocks noChangeArrowheads="1"/>
          </p:cNvSpPr>
          <p:nvPr/>
        </p:nvSpPr>
        <p:spPr bwMode="auto">
          <a:xfrm>
            <a:off x="1343025" y="2438400"/>
            <a:ext cx="304800" cy="304800"/>
          </a:xfrm>
          <a:prstGeom prst="ellipse">
            <a:avLst/>
          </a:prstGeom>
          <a:solidFill>
            <a:schemeClr val="accent1"/>
          </a:solidFill>
          <a:ln w="9525">
            <a:solidFill>
              <a:schemeClr val="tx1"/>
            </a:solidFill>
            <a:round/>
            <a:headEnd/>
            <a:tailEnd/>
          </a:ln>
        </p:spPr>
        <p:txBody>
          <a:bodyPr wrap="none" anchor="ctr"/>
          <a:lstStyle/>
          <a:p>
            <a:pPr algn="ctr"/>
            <a:r>
              <a:rPr lang="en-US" sz="1200">
                <a:latin typeface="Gill Sans MT" pitchFamily="34" charset="0"/>
              </a:rPr>
              <a:t>1</a:t>
            </a:r>
          </a:p>
        </p:txBody>
      </p:sp>
      <p:sp>
        <p:nvSpPr>
          <p:cNvPr id="69642" name="Text Box 46"/>
          <p:cNvSpPr txBox="1">
            <a:spLocks noChangeArrowheads="1"/>
          </p:cNvSpPr>
          <p:nvPr/>
        </p:nvSpPr>
        <p:spPr bwMode="auto">
          <a:xfrm>
            <a:off x="5410200" y="2514600"/>
            <a:ext cx="762000" cy="314325"/>
          </a:xfrm>
          <a:prstGeom prst="rect">
            <a:avLst/>
          </a:prstGeom>
          <a:solidFill>
            <a:srgbClr val="C0C0C0"/>
          </a:solidFill>
          <a:ln w="9525">
            <a:solidFill>
              <a:schemeClr val="tx1"/>
            </a:solidFill>
            <a:miter lim="800000"/>
            <a:headEnd/>
            <a:tailEnd/>
          </a:ln>
        </p:spPr>
        <p:txBody>
          <a:bodyPr lIns="0" tIns="0" rIns="0" bIns="0" anchor="ctr" anchorCtr="1">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000">
                <a:latin typeface="Gill Sans MT" pitchFamily="34" charset="0"/>
              </a:rPr>
              <a:t>Encrypted Text</a:t>
            </a:r>
          </a:p>
        </p:txBody>
      </p:sp>
      <p:sp>
        <p:nvSpPr>
          <p:cNvPr id="69643" name="Text Box 53"/>
          <p:cNvSpPr txBox="1">
            <a:spLocks noChangeArrowheads="1"/>
          </p:cNvSpPr>
          <p:nvPr/>
        </p:nvSpPr>
        <p:spPr bwMode="auto">
          <a:xfrm>
            <a:off x="1981200" y="3314700"/>
            <a:ext cx="609600" cy="434975"/>
          </a:xfrm>
          <a:prstGeom prst="rect">
            <a:avLst/>
          </a:prstGeom>
          <a:solidFill>
            <a:srgbClr val="5DABC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700">
                <a:solidFill>
                  <a:schemeClr val="bg1"/>
                </a:solidFill>
                <a:latin typeface="Gill Sans MT" pitchFamily="34" charset="0"/>
              </a:rPr>
              <a:t>Encryption</a:t>
            </a:r>
          </a:p>
          <a:p>
            <a:pPr algn="ctr" eaLnBrk="1" hangingPunct="1">
              <a:spcBef>
                <a:spcPct val="50000"/>
              </a:spcBef>
            </a:pPr>
            <a:r>
              <a:rPr lang="en-US" sz="700">
                <a:solidFill>
                  <a:schemeClr val="bg1"/>
                </a:solidFill>
                <a:latin typeface="Gill Sans MT" pitchFamily="34" charset="0"/>
              </a:rPr>
              <a:t>Algorithm</a:t>
            </a:r>
          </a:p>
        </p:txBody>
      </p:sp>
      <p:sp>
        <p:nvSpPr>
          <p:cNvPr id="69644" name="Text Box 59"/>
          <p:cNvSpPr txBox="1">
            <a:spLocks noChangeArrowheads="1"/>
          </p:cNvSpPr>
          <p:nvPr/>
        </p:nvSpPr>
        <p:spPr bwMode="auto">
          <a:xfrm>
            <a:off x="1914525" y="4029075"/>
            <a:ext cx="762000" cy="314325"/>
          </a:xfrm>
          <a:prstGeom prst="rect">
            <a:avLst/>
          </a:prstGeom>
          <a:solidFill>
            <a:srgbClr val="C0C0C0"/>
          </a:solidFill>
          <a:ln w="9525">
            <a:solidFill>
              <a:schemeClr val="tx1"/>
            </a:solidFill>
            <a:miter lim="800000"/>
            <a:headEnd/>
            <a:tailEnd/>
          </a:ln>
        </p:spPr>
        <p:txBody>
          <a:bodyPr lIns="0" tIns="0" rIns="0" bIns="0" anchor="ctr" anchorCtr="1">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000">
                <a:latin typeface="Gill Sans MT" pitchFamily="34" charset="0"/>
              </a:rPr>
              <a:t>Encrypted Text</a:t>
            </a:r>
          </a:p>
        </p:txBody>
      </p:sp>
      <p:cxnSp>
        <p:nvCxnSpPr>
          <p:cNvPr id="69645" name="AutoShape 61"/>
          <p:cNvCxnSpPr>
            <a:cxnSpLocks noChangeShapeType="1"/>
            <a:stCxn id="69644" idx="3"/>
            <a:endCxn id="69642" idx="1"/>
          </p:cNvCxnSpPr>
          <p:nvPr/>
        </p:nvCxnSpPr>
        <p:spPr bwMode="auto">
          <a:xfrm flipV="1">
            <a:off x="2676525" y="2671763"/>
            <a:ext cx="2733675" cy="1514475"/>
          </a:xfrm>
          <a:prstGeom prst="bentConnector3">
            <a:avLst>
              <a:gd name="adj1" fmla="val 17593"/>
            </a:avLst>
          </a:prstGeom>
          <a:noFill/>
          <a:ln w="2857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847912" name="Oval 40"/>
          <p:cNvSpPr>
            <a:spLocks noChangeArrowheads="1"/>
          </p:cNvSpPr>
          <p:nvPr/>
        </p:nvSpPr>
        <p:spPr bwMode="auto">
          <a:xfrm>
            <a:off x="3009900" y="3733800"/>
            <a:ext cx="304800" cy="304800"/>
          </a:xfrm>
          <a:prstGeom prst="ellipse">
            <a:avLst/>
          </a:prstGeom>
          <a:solidFill>
            <a:schemeClr val="accent1"/>
          </a:solidFill>
          <a:ln w="9525">
            <a:solidFill>
              <a:schemeClr val="tx1"/>
            </a:solidFill>
            <a:round/>
            <a:headEnd/>
            <a:tailEnd/>
          </a:ln>
        </p:spPr>
        <p:txBody>
          <a:bodyPr wrap="none" anchor="ctr"/>
          <a:lstStyle/>
          <a:p>
            <a:pPr algn="ctr"/>
            <a:r>
              <a:rPr lang="en-US" sz="1200">
                <a:latin typeface="Gill Sans MT" pitchFamily="34" charset="0"/>
              </a:rPr>
              <a:t>2</a:t>
            </a:r>
          </a:p>
        </p:txBody>
      </p:sp>
      <p:pic>
        <p:nvPicPr>
          <p:cNvPr id="69647" name="Picture 62" descr="Ke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0675" y="44958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8" name="Text Box 63"/>
          <p:cNvSpPr txBox="1">
            <a:spLocks noChangeArrowheads="1"/>
          </p:cNvSpPr>
          <p:nvPr/>
        </p:nvSpPr>
        <p:spPr bwMode="auto">
          <a:xfrm>
            <a:off x="1676400" y="4572000"/>
            <a:ext cx="9906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900">
                <a:latin typeface="Gill Sans MT" pitchFamily="34" charset="0"/>
              </a:rPr>
              <a:t>Alice’s Public Key</a:t>
            </a:r>
          </a:p>
        </p:txBody>
      </p:sp>
      <p:sp>
        <p:nvSpPr>
          <p:cNvPr id="69649" name="Line 64"/>
          <p:cNvSpPr>
            <a:spLocks noChangeShapeType="1"/>
          </p:cNvSpPr>
          <p:nvPr/>
        </p:nvSpPr>
        <p:spPr bwMode="auto">
          <a:xfrm>
            <a:off x="2514600" y="4600575"/>
            <a:ext cx="3581400" cy="47625"/>
          </a:xfrm>
          <a:prstGeom prst="line">
            <a:avLst/>
          </a:prstGeom>
          <a:noFill/>
          <a:ln w="2857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IN"/>
          </a:p>
        </p:txBody>
      </p:sp>
      <p:sp>
        <p:nvSpPr>
          <p:cNvPr id="69650" name="Line 65"/>
          <p:cNvSpPr>
            <a:spLocks noChangeShapeType="1"/>
          </p:cNvSpPr>
          <p:nvPr/>
        </p:nvSpPr>
        <p:spPr bwMode="auto">
          <a:xfrm flipH="1">
            <a:off x="2667000" y="4857750"/>
            <a:ext cx="3124200" cy="0"/>
          </a:xfrm>
          <a:prstGeom prst="line">
            <a:avLst/>
          </a:prstGeom>
          <a:noFill/>
          <a:ln w="2857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IN"/>
          </a:p>
        </p:txBody>
      </p:sp>
      <p:sp>
        <p:nvSpPr>
          <p:cNvPr id="69651" name="Text Box 66"/>
          <p:cNvSpPr txBox="1">
            <a:spLocks noChangeArrowheads="1"/>
          </p:cNvSpPr>
          <p:nvPr/>
        </p:nvSpPr>
        <p:spPr bwMode="auto">
          <a:xfrm>
            <a:off x="2819400" y="4476750"/>
            <a:ext cx="2895600" cy="2587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200">
                <a:latin typeface="Gill Sans MT" pitchFamily="34" charset="0"/>
              </a:rPr>
              <a:t>Can I get your Public Key please?</a:t>
            </a:r>
          </a:p>
        </p:txBody>
      </p:sp>
      <p:sp>
        <p:nvSpPr>
          <p:cNvPr id="69652" name="Text Box 67"/>
          <p:cNvSpPr txBox="1">
            <a:spLocks noChangeArrowheads="1"/>
          </p:cNvSpPr>
          <p:nvPr/>
        </p:nvSpPr>
        <p:spPr bwMode="auto">
          <a:xfrm>
            <a:off x="3352800" y="4724400"/>
            <a:ext cx="1828800" cy="2587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200">
                <a:latin typeface="Gill Sans MT" pitchFamily="34" charset="0"/>
              </a:rPr>
              <a:t>Here is my Public Key</a:t>
            </a:r>
          </a:p>
        </p:txBody>
      </p:sp>
      <p:sp>
        <p:nvSpPr>
          <p:cNvPr id="847940" name="Oval 68"/>
          <p:cNvSpPr>
            <a:spLocks noChangeArrowheads="1"/>
          </p:cNvSpPr>
          <p:nvPr/>
        </p:nvSpPr>
        <p:spPr bwMode="auto">
          <a:xfrm>
            <a:off x="5486400" y="4191000"/>
            <a:ext cx="304800" cy="304800"/>
          </a:xfrm>
          <a:prstGeom prst="ellipse">
            <a:avLst/>
          </a:prstGeom>
          <a:solidFill>
            <a:schemeClr val="accent1"/>
          </a:solidFill>
          <a:ln w="9525">
            <a:solidFill>
              <a:schemeClr val="tx1"/>
            </a:solidFill>
            <a:round/>
            <a:headEnd/>
            <a:tailEnd/>
          </a:ln>
        </p:spPr>
        <p:txBody>
          <a:bodyPr wrap="none" anchor="ctr"/>
          <a:lstStyle/>
          <a:p>
            <a:pPr algn="ctr"/>
            <a:r>
              <a:rPr lang="en-US" sz="1200">
                <a:latin typeface="Gill Sans MT" pitchFamily="34" charset="0"/>
              </a:rPr>
              <a:t>3</a:t>
            </a:r>
          </a:p>
        </p:txBody>
      </p:sp>
      <p:pic>
        <p:nvPicPr>
          <p:cNvPr id="69654" name="Picture 69" descr="funn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9025" y="3905250"/>
            <a:ext cx="14763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7946" name="Oval 74"/>
          <p:cNvSpPr>
            <a:spLocks noChangeArrowheads="1"/>
          </p:cNvSpPr>
          <p:nvPr/>
        </p:nvSpPr>
        <p:spPr bwMode="auto">
          <a:xfrm>
            <a:off x="7239000" y="3200400"/>
            <a:ext cx="304800" cy="304800"/>
          </a:xfrm>
          <a:prstGeom prst="ellipse">
            <a:avLst/>
          </a:prstGeom>
          <a:solidFill>
            <a:schemeClr val="accent1"/>
          </a:solidFill>
          <a:ln w="9525">
            <a:solidFill>
              <a:schemeClr val="tx1"/>
            </a:solidFill>
            <a:round/>
            <a:headEnd/>
            <a:tailEnd/>
          </a:ln>
        </p:spPr>
        <p:txBody>
          <a:bodyPr wrap="none" anchor="ctr"/>
          <a:lstStyle/>
          <a:p>
            <a:pPr algn="ctr"/>
            <a:r>
              <a:rPr lang="en-US" sz="1200">
                <a:latin typeface="Gill Sans MT" pitchFamily="34" charset="0"/>
              </a:rPr>
              <a:t>4</a:t>
            </a:r>
          </a:p>
        </p:txBody>
      </p:sp>
      <p:sp>
        <p:nvSpPr>
          <p:cNvPr id="69656" name="Text Box 75"/>
          <p:cNvSpPr txBox="1">
            <a:spLocks noChangeArrowheads="1"/>
          </p:cNvSpPr>
          <p:nvPr/>
        </p:nvSpPr>
        <p:spPr bwMode="auto">
          <a:xfrm>
            <a:off x="7848600" y="4133850"/>
            <a:ext cx="609600" cy="434975"/>
          </a:xfrm>
          <a:prstGeom prst="rect">
            <a:avLst/>
          </a:prstGeom>
          <a:solidFill>
            <a:srgbClr val="5DABC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700">
                <a:solidFill>
                  <a:schemeClr val="bg1"/>
                </a:solidFill>
                <a:latin typeface="Gill Sans MT" pitchFamily="34" charset="0"/>
              </a:rPr>
              <a:t>Encryption</a:t>
            </a:r>
          </a:p>
          <a:p>
            <a:pPr algn="ctr" eaLnBrk="1" hangingPunct="1">
              <a:spcBef>
                <a:spcPct val="50000"/>
              </a:spcBef>
            </a:pPr>
            <a:r>
              <a:rPr lang="en-US" sz="700">
                <a:solidFill>
                  <a:schemeClr val="bg1"/>
                </a:solidFill>
                <a:latin typeface="Gill Sans MT" pitchFamily="34" charset="0"/>
              </a:rPr>
              <a:t>Algorithm</a:t>
            </a:r>
          </a:p>
        </p:txBody>
      </p:sp>
      <p:pic>
        <p:nvPicPr>
          <p:cNvPr id="69657" name="Picture 76" descr="clear_mess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86713" y="4972050"/>
            <a:ext cx="604837"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58" name="Text Box 79"/>
          <p:cNvSpPr txBox="1">
            <a:spLocks noChangeArrowheads="1"/>
          </p:cNvSpPr>
          <p:nvPr/>
        </p:nvSpPr>
        <p:spPr bwMode="auto">
          <a:xfrm>
            <a:off x="7162800" y="3600450"/>
            <a:ext cx="762000" cy="314325"/>
          </a:xfrm>
          <a:prstGeom prst="rect">
            <a:avLst/>
          </a:prstGeom>
          <a:solidFill>
            <a:srgbClr val="C0C0C0"/>
          </a:solidFill>
          <a:ln w="9525">
            <a:solidFill>
              <a:schemeClr val="tx1"/>
            </a:solidFill>
            <a:miter lim="800000"/>
            <a:headEnd/>
            <a:tailEnd/>
          </a:ln>
        </p:spPr>
        <p:txBody>
          <a:bodyPr lIns="0" tIns="0" rIns="0" bIns="0" anchor="ctr" anchorCtr="1">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000">
                <a:latin typeface="Gill Sans MT" pitchFamily="34" charset="0"/>
              </a:rPr>
              <a:t>Encrypted Text</a:t>
            </a:r>
          </a:p>
        </p:txBody>
      </p:sp>
      <p:sp>
        <p:nvSpPr>
          <p:cNvPr id="69659" name="AutoShape 81"/>
          <p:cNvSpPr>
            <a:spLocks noChangeArrowheads="1"/>
          </p:cNvSpPr>
          <p:nvPr/>
        </p:nvSpPr>
        <p:spPr bwMode="auto">
          <a:xfrm>
            <a:off x="8001000" y="3600450"/>
            <a:ext cx="304800" cy="304800"/>
          </a:xfrm>
          <a:prstGeom prst="plus">
            <a:avLst>
              <a:gd name="adj" fmla="val 43750"/>
            </a:avLst>
          </a:prstGeom>
          <a:solidFill>
            <a:schemeClr val="tx2"/>
          </a:solidFill>
          <a:ln w="9525">
            <a:solidFill>
              <a:schemeClr val="tx1"/>
            </a:solidFill>
            <a:miter lim="800000"/>
            <a:headEnd/>
            <a:tailEnd/>
          </a:ln>
        </p:spPr>
        <p:txBody>
          <a:bodyPr wrap="none" anchor="ctr"/>
          <a:lstStyle/>
          <a:p>
            <a:endParaRPr lang="en-US">
              <a:latin typeface="Gill Sans MT" pitchFamily="34" charset="0"/>
            </a:endParaRPr>
          </a:p>
        </p:txBody>
      </p:sp>
      <p:pic>
        <p:nvPicPr>
          <p:cNvPr id="69660" name="Picture 82" descr="Ke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29625" y="351472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61" name="Text Box 83"/>
          <p:cNvSpPr txBox="1">
            <a:spLocks noChangeArrowheads="1"/>
          </p:cNvSpPr>
          <p:nvPr/>
        </p:nvSpPr>
        <p:spPr bwMode="auto">
          <a:xfrm>
            <a:off x="8001000" y="3143250"/>
            <a:ext cx="9906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900">
                <a:latin typeface="Gill Sans MT" pitchFamily="34" charset="0"/>
              </a:rPr>
              <a:t>Alice’s Public Key</a:t>
            </a:r>
          </a:p>
        </p:txBody>
      </p:sp>
      <p:sp>
        <p:nvSpPr>
          <p:cNvPr id="69662" name="Text Box 84"/>
          <p:cNvSpPr txBox="1">
            <a:spLocks noChangeArrowheads="1"/>
          </p:cNvSpPr>
          <p:nvPr/>
        </p:nvSpPr>
        <p:spPr bwMode="auto">
          <a:xfrm>
            <a:off x="304800" y="4114800"/>
            <a:ext cx="9906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400">
                <a:latin typeface="Gill Sans MT" pitchFamily="34" charset="0"/>
              </a:rPr>
              <a:t>Computer A</a:t>
            </a:r>
          </a:p>
        </p:txBody>
      </p:sp>
      <p:pic>
        <p:nvPicPr>
          <p:cNvPr id="69663" name="Picture 85" descr="P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8600" y="2971800"/>
            <a:ext cx="973138"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64" name="Text Box 86"/>
          <p:cNvSpPr txBox="1">
            <a:spLocks noChangeArrowheads="1"/>
          </p:cNvSpPr>
          <p:nvPr/>
        </p:nvSpPr>
        <p:spPr bwMode="auto">
          <a:xfrm>
            <a:off x="6172200" y="4191000"/>
            <a:ext cx="9906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400">
                <a:latin typeface="Gill Sans MT" pitchFamily="34" charset="0"/>
              </a:rPr>
              <a:t>Computer B</a:t>
            </a:r>
          </a:p>
        </p:txBody>
      </p:sp>
      <p:pic>
        <p:nvPicPr>
          <p:cNvPr id="69665" name="Picture 87" descr="P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96000" y="3048000"/>
            <a:ext cx="973138"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4"/>
          <p:cNvSpPr txBox="1"/>
          <p:nvPr/>
        </p:nvSpPr>
        <p:spPr>
          <a:xfrm>
            <a:off x="381000" y="1600200"/>
            <a:ext cx="3105150" cy="646113"/>
          </a:xfrm>
          <a:prstGeom prst="rect">
            <a:avLst/>
          </a:prstGeom>
          <a:solidFill>
            <a:schemeClr val="bg1">
              <a:lumMod val="85000"/>
            </a:schemeClr>
          </a:solidFill>
        </p:spPr>
        <p:txBody>
          <a:bodyPr wrap="none">
            <a:spAutoFit/>
          </a:bodyPr>
          <a:lstStyle/>
          <a:p>
            <a:pPr fontAlgn="auto">
              <a:spcBef>
                <a:spcPts val="0"/>
              </a:spcBef>
              <a:spcAft>
                <a:spcPts val="0"/>
              </a:spcAft>
              <a:defRPr/>
            </a:pPr>
            <a:r>
              <a:rPr lang="en-US" sz="2000" dirty="0">
                <a:latin typeface="+mn-lt"/>
                <a:cs typeface="+mn-cs"/>
              </a:rPr>
              <a:t>Alice encrypts a message</a:t>
            </a:r>
            <a:br>
              <a:rPr lang="en-US" sz="2000" dirty="0">
                <a:latin typeface="+mn-lt"/>
                <a:cs typeface="+mn-cs"/>
              </a:rPr>
            </a:br>
            <a:r>
              <a:rPr lang="en-US" sz="2000" dirty="0">
                <a:latin typeface="+mn-lt"/>
                <a:cs typeface="+mn-cs"/>
              </a:rPr>
              <a:t>with her private key</a:t>
            </a:r>
          </a:p>
        </p:txBody>
      </p:sp>
      <p:sp>
        <p:nvSpPr>
          <p:cNvPr id="36" name="TextBox 35"/>
          <p:cNvSpPr txBox="1"/>
          <p:nvPr/>
        </p:nvSpPr>
        <p:spPr>
          <a:xfrm>
            <a:off x="3352800" y="3124200"/>
            <a:ext cx="2420938" cy="923925"/>
          </a:xfrm>
          <a:prstGeom prst="rect">
            <a:avLst/>
          </a:prstGeom>
          <a:solidFill>
            <a:schemeClr val="bg1">
              <a:lumMod val="85000"/>
            </a:schemeClr>
          </a:solidFill>
        </p:spPr>
        <p:txBody>
          <a:bodyPr wrap="none">
            <a:spAutoFit/>
          </a:bodyPr>
          <a:lstStyle/>
          <a:p>
            <a:pPr fontAlgn="auto">
              <a:spcBef>
                <a:spcPts val="0"/>
              </a:spcBef>
              <a:spcAft>
                <a:spcPts val="0"/>
              </a:spcAft>
              <a:defRPr/>
            </a:pPr>
            <a:r>
              <a:rPr lang="en-US" sz="2000" dirty="0">
                <a:latin typeface="+mn-lt"/>
                <a:cs typeface="+mn-cs"/>
              </a:rPr>
              <a:t>Alice transmits the</a:t>
            </a:r>
            <a:br>
              <a:rPr lang="en-US" sz="2000" dirty="0">
                <a:latin typeface="+mn-lt"/>
                <a:cs typeface="+mn-cs"/>
              </a:rPr>
            </a:br>
            <a:r>
              <a:rPr lang="en-US" sz="2000" dirty="0">
                <a:latin typeface="+mn-lt"/>
                <a:cs typeface="+mn-cs"/>
              </a:rPr>
              <a:t>encrypted message</a:t>
            </a:r>
            <a:br>
              <a:rPr lang="en-US" sz="2000" dirty="0">
                <a:latin typeface="+mn-lt"/>
                <a:cs typeface="+mn-cs"/>
              </a:rPr>
            </a:br>
            <a:r>
              <a:rPr lang="en-US" sz="2000" dirty="0">
                <a:latin typeface="+mn-lt"/>
                <a:cs typeface="+mn-cs"/>
              </a:rPr>
              <a:t>to Bob</a:t>
            </a:r>
          </a:p>
        </p:txBody>
      </p:sp>
      <p:sp>
        <p:nvSpPr>
          <p:cNvPr id="37" name="TextBox 36"/>
          <p:cNvSpPr txBox="1"/>
          <p:nvPr/>
        </p:nvSpPr>
        <p:spPr>
          <a:xfrm>
            <a:off x="3505200" y="5105400"/>
            <a:ext cx="4471988" cy="923925"/>
          </a:xfrm>
          <a:prstGeom prst="rect">
            <a:avLst/>
          </a:prstGeom>
          <a:solidFill>
            <a:schemeClr val="bg1">
              <a:lumMod val="85000"/>
            </a:schemeClr>
          </a:solidFill>
        </p:spPr>
        <p:txBody>
          <a:bodyPr wrap="none">
            <a:spAutoFit/>
          </a:bodyPr>
          <a:lstStyle/>
          <a:p>
            <a:pPr fontAlgn="auto">
              <a:spcBef>
                <a:spcPts val="0"/>
              </a:spcBef>
              <a:spcAft>
                <a:spcPts val="0"/>
              </a:spcAft>
              <a:defRPr/>
            </a:pPr>
            <a:r>
              <a:rPr lang="en-US" sz="2000" dirty="0">
                <a:latin typeface="+mn-lt"/>
                <a:cs typeface="+mn-cs"/>
              </a:rPr>
              <a:t>Bob needs to verify that the message</a:t>
            </a:r>
            <a:br>
              <a:rPr lang="en-US" sz="2000" dirty="0">
                <a:latin typeface="+mn-lt"/>
                <a:cs typeface="+mn-cs"/>
              </a:rPr>
            </a:br>
            <a:r>
              <a:rPr lang="en-US" sz="2000" dirty="0">
                <a:latin typeface="+mn-lt"/>
                <a:cs typeface="+mn-cs"/>
              </a:rPr>
              <a:t>actually came from Alice. He requests</a:t>
            </a:r>
            <a:br>
              <a:rPr lang="en-US" sz="2000" dirty="0">
                <a:latin typeface="+mn-lt"/>
                <a:cs typeface="+mn-cs"/>
              </a:rPr>
            </a:br>
            <a:r>
              <a:rPr lang="en-US" sz="2000" dirty="0">
                <a:latin typeface="+mn-lt"/>
                <a:cs typeface="+mn-cs"/>
              </a:rPr>
              <a:t>and acquires Alice’s public key</a:t>
            </a:r>
          </a:p>
        </p:txBody>
      </p:sp>
    </p:spTree>
    <p:extLst>
      <p:ext uri="{BB962C8B-B14F-4D97-AF65-F5344CB8AC3E}">
        <p14:creationId xmlns:p14="http://schemas.microsoft.com/office/powerpoint/2010/main" val="38624565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47916"/>
                                        </p:tgtEl>
                                      </p:cBhvr>
                                    </p:animEffect>
                                    <p:animScale>
                                      <p:cBhvr>
                                        <p:cTn id="7" dur="250" autoRev="1" fill="hold"/>
                                        <p:tgtEl>
                                          <p:spTgt spid="847916"/>
                                        </p:tgtEl>
                                      </p:cBhvr>
                                      <p:by x="105000" y="105000"/>
                                    </p:animScale>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2000"/>
                                        <p:tgtEl>
                                          <p:spTgt spid="35"/>
                                        </p:tgtEl>
                                      </p:cBhvr>
                                    </p:animEffect>
                                  </p:childTnLst>
                                </p:cTn>
                              </p:par>
                            </p:childTnLst>
                          </p:cTn>
                        </p:par>
                        <p:par>
                          <p:cTn id="12" fill="hold" nodeType="afterGroup">
                            <p:stCondLst>
                              <p:cond delay="2500"/>
                            </p:stCondLst>
                            <p:childTnLst>
                              <p:par>
                                <p:cTn id="13" presetID="26" presetClass="emph" presetSubtype="0" fill="hold" grpId="0" nodeType="afterEffect">
                                  <p:stCondLst>
                                    <p:cond delay="0"/>
                                  </p:stCondLst>
                                  <p:childTnLst>
                                    <p:animEffect transition="out" filter="fade">
                                      <p:cBhvr>
                                        <p:cTn id="14" dur="500" tmFilter="0, 0; .2, .5; .8, .5; 1, 0"/>
                                        <p:tgtEl>
                                          <p:spTgt spid="847912"/>
                                        </p:tgtEl>
                                      </p:cBhvr>
                                    </p:animEffect>
                                    <p:animScale>
                                      <p:cBhvr>
                                        <p:cTn id="15" dur="250" autoRev="1" fill="hold"/>
                                        <p:tgtEl>
                                          <p:spTgt spid="847912"/>
                                        </p:tgtEl>
                                      </p:cBhvr>
                                      <p:by x="105000" y="105000"/>
                                    </p:animScale>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2000"/>
                                        <p:tgtEl>
                                          <p:spTgt spid="36"/>
                                        </p:tgtEl>
                                      </p:cBhvr>
                                    </p:animEffect>
                                  </p:childTnLst>
                                </p:cTn>
                              </p:par>
                            </p:childTnLst>
                          </p:cTn>
                        </p:par>
                        <p:par>
                          <p:cTn id="20" fill="hold" nodeType="afterGroup">
                            <p:stCondLst>
                              <p:cond delay="5000"/>
                            </p:stCondLst>
                            <p:childTnLst>
                              <p:par>
                                <p:cTn id="21" presetID="26" presetClass="emph" presetSubtype="0" fill="hold" grpId="0" nodeType="afterEffect">
                                  <p:stCondLst>
                                    <p:cond delay="0"/>
                                  </p:stCondLst>
                                  <p:childTnLst>
                                    <p:animEffect transition="out" filter="fade">
                                      <p:cBhvr>
                                        <p:cTn id="22" dur="500" tmFilter="0, 0; .2, .5; .8, .5; 1, 0"/>
                                        <p:tgtEl>
                                          <p:spTgt spid="847940"/>
                                        </p:tgtEl>
                                      </p:cBhvr>
                                    </p:animEffect>
                                    <p:animScale>
                                      <p:cBhvr>
                                        <p:cTn id="23" dur="250" autoRev="1" fill="hold"/>
                                        <p:tgtEl>
                                          <p:spTgt spid="847940"/>
                                        </p:tgtEl>
                                      </p:cBhvr>
                                      <p:by x="105000" y="105000"/>
                                    </p:animScale>
                                  </p:childTnLst>
                                </p:cTn>
                              </p:par>
                            </p:childTnLst>
                          </p:cTn>
                        </p:par>
                        <p:par>
                          <p:cTn id="24" fill="hold" nodeType="afterGroup">
                            <p:stCondLst>
                              <p:cond delay="5500"/>
                            </p:stCondLst>
                            <p:childTnLst>
                              <p:par>
                                <p:cTn id="25" presetID="10"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2000"/>
                                        <p:tgtEl>
                                          <p:spTgt spid="37"/>
                                        </p:tgtEl>
                                      </p:cBhvr>
                                    </p:animEffect>
                                  </p:childTnLst>
                                </p:cTn>
                              </p:par>
                            </p:childTnLst>
                          </p:cTn>
                        </p:par>
                        <p:par>
                          <p:cTn id="28" fill="hold" nodeType="afterGroup">
                            <p:stCondLst>
                              <p:cond delay="7500"/>
                            </p:stCondLst>
                            <p:childTnLst>
                              <p:par>
                                <p:cTn id="29" presetID="26" presetClass="emph" presetSubtype="0" fill="hold" grpId="0" nodeType="afterEffect">
                                  <p:stCondLst>
                                    <p:cond delay="0"/>
                                  </p:stCondLst>
                                  <p:childTnLst>
                                    <p:animEffect transition="out" filter="fade">
                                      <p:cBhvr>
                                        <p:cTn id="30" dur="500" tmFilter="0, 0; .2, .5; .8, .5; 1, 0"/>
                                        <p:tgtEl>
                                          <p:spTgt spid="847946"/>
                                        </p:tgtEl>
                                      </p:cBhvr>
                                    </p:animEffect>
                                    <p:animScale>
                                      <p:cBhvr>
                                        <p:cTn id="31" dur="250" autoRev="1" fill="hold"/>
                                        <p:tgtEl>
                                          <p:spTgt spid="847946"/>
                                        </p:tgtEl>
                                      </p:cBhvr>
                                      <p:by x="105000" y="105000"/>
                                    </p:animScale>
                                  </p:childTnLst>
                                </p:cTn>
                              </p:par>
                            </p:childTnLst>
                          </p:cTn>
                        </p:par>
                        <p:par>
                          <p:cTn id="32" fill="hold" nodeType="afterGroup">
                            <p:stCondLst>
                              <p:cond delay="8000"/>
                            </p:stCondLst>
                            <p:childTnLst>
                              <p:par>
                                <p:cTn id="33" presetID="10" presetClass="entr" presetSubtype="0" fill="hold" grpId="0" nodeType="afterEffect">
                                  <p:stCondLst>
                                    <p:cond delay="0"/>
                                  </p:stCondLst>
                                  <p:childTnLst>
                                    <p:set>
                                      <p:cBhvr>
                                        <p:cTn id="34" dur="1" fill="hold">
                                          <p:stCondLst>
                                            <p:cond delay="0"/>
                                          </p:stCondLst>
                                        </p:cTn>
                                        <p:tgtEl>
                                          <p:spTgt spid="847899"/>
                                        </p:tgtEl>
                                        <p:attrNameLst>
                                          <p:attrName>style.visibility</p:attrName>
                                        </p:attrNameLst>
                                      </p:cBhvr>
                                      <p:to>
                                        <p:strVal val="visible"/>
                                      </p:to>
                                    </p:set>
                                    <p:animEffect transition="in" filter="fade">
                                      <p:cBhvr>
                                        <p:cTn id="35" dur="2000"/>
                                        <p:tgtEl>
                                          <p:spTgt spid="847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7899" grpId="0" animBg="1"/>
      <p:bldP spid="847916" grpId="0" animBg="1"/>
      <p:bldP spid="847912" grpId="0" animBg="1"/>
      <p:bldP spid="847940" grpId="0" animBg="1"/>
      <p:bldP spid="847946" grpId="0" animBg="1"/>
      <p:bldP spid="35" grpId="0" animBg="1"/>
      <p:bldP spid="36" grpId="0" animBg="1"/>
      <p:bldP spid="3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Oval 2"/>
          <p:cNvSpPr>
            <a:spLocks noChangeArrowheads="1"/>
          </p:cNvSpPr>
          <p:nvPr/>
        </p:nvSpPr>
        <p:spPr bwMode="auto">
          <a:xfrm>
            <a:off x="4419600" y="1371600"/>
            <a:ext cx="1524000" cy="13716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Gill Sans MT" pitchFamily="34" charset="0"/>
            </a:endParaRPr>
          </a:p>
        </p:txBody>
      </p:sp>
      <p:sp>
        <p:nvSpPr>
          <p:cNvPr id="21507" name="Oval 3"/>
          <p:cNvSpPr>
            <a:spLocks noChangeArrowheads="1"/>
          </p:cNvSpPr>
          <p:nvPr/>
        </p:nvSpPr>
        <p:spPr bwMode="auto">
          <a:xfrm>
            <a:off x="2057400" y="1255713"/>
            <a:ext cx="2019300" cy="14493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Gill Sans MT" pitchFamily="34" charset="0"/>
            </a:endParaRPr>
          </a:p>
        </p:txBody>
      </p:sp>
      <p:sp>
        <p:nvSpPr>
          <p:cNvPr id="21508" name="Rectangle 4"/>
          <p:cNvSpPr>
            <a:spLocks noGrp="1" noChangeAspect="1" noChangeArrowheads="1"/>
          </p:cNvSpPr>
          <p:nvPr>
            <p:ph type="title"/>
          </p:nvPr>
        </p:nvSpPr>
        <p:spPr/>
        <p:txBody>
          <a:bodyPr/>
          <a:lstStyle/>
          <a:p>
            <a:pPr eaLnBrk="1" hangingPunct="1"/>
            <a:r>
              <a:rPr lang="en-US" smtClean="0"/>
              <a:t>What is a VPN?</a:t>
            </a:r>
          </a:p>
        </p:txBody>
      </p:sp>
      <p:sp>
        <p:nvSpPr>
          <p:cNvPr id="16389" name="Rectangle 5"/>
          <p:cNvSpPr>
            <a:spLocks noGrp="1" noChangeArrowheads="1"/>
          </p:cNvSpPr>
          <p:nvPr>
            <p:ph type="body" idx="1"/>
          </p:nvPr>
        </p:nvSpPr>
        <p:spPr>
          <a:xfrm>
            <a:off x="2514600" y="5105400"/>
            <a:ext cx="6019800" cy="1143000"/>
          </a:xfrm>
        </p:spPr>
        <p:txBody>
          <a:bodyPr>
            <a:normAutofit fontScale="92500" lnSpcReduction="20000"/>
          </a:bodyPr>
          <a:lstStyle/>
          <a:p>
            <a:pPr marL="623888" lvl="1" indent="-274320" defTabSz="571500" eaLnBrk="1" fontAlgn="auto" hangingPunct="1">
              <a:spcAft>
                <a:spcPts val="0"/>
              </a:spcAft>
              <a:buFont typeface="Wingdings 3"/>
              <a:buChar char=""/>
              <a:defRPr/>
            </a:pPr>
            <a:r>
              <a:rPr lang="en-US" altLang="en-US" sz="2000" b="1" smtClean="0"/>
              <a:t>Virtual:</a:t>
            </a:r>
            <a:r>
              <a:rPr lang="en-US" altLang="en-US" sz="2000" smtClean="0"/>
              <a:t> </a:t>
            </a:r>
            <a:r>
              <a:rPr lang="en-US" sz="2000" smtClean="0"/>
              <a:t>Information within a private network is transported over a public network.</a:t>
            </a:r>
          </a:p>
          <a:p>
            <a:pPr marL="623888" lvl="1" indent="-274320" defTabSz="571500" eaLnBrk="1" fontAlgn="auto" hangingPunct="1">
              <a:spcAft>
                <a:spcPts val="0"/>
              </a:spcAft>
              <a:buFont typeface="Wingdings 3"/>
              <a:buChar char=""/>
              <a:defRPr/>
            </a:pPr>
            <a:r>
              <a:rPr lang="en-US" sz="2000" b="1" smtClean="0"/>
              <a:t>Private</a:t>
            </a:r>
            <a:r>
              <a:rPr lang="en-US" altLang="en-US" sz="2000" b="1" smtClean="0"/>
              <a:t>:</a:t>
            </a:r>
            <a:r>
              <a:rPr lang="en-US" altLang="en-US" sz="2000" smtClean="0"/>
              <a:t> </a:t>
            </a:r>
            <a:r>
              <a:rPr lang="en-US" sz="2000" smtClean="0"/>
              <a:t>The traffic is encrypted to keep the data confidential.</a:t>
            </a:r>
          </a:p>
        </p:txBody>
      </p:sp>
      <p:sp>
        <p:nvSpPr>
          <p:cNvPr id="21510" name="Oval 12"/>
          <p:cNvSpPr>
            <a:spLocks noChangeArrowheads="1"/>
          </p:cNvSpPr>
          <p:nvPr/>
        </p:nvSpPr>
        <p:spPr bwMode="auto">
          <a:xfrm>
            <a:off x="685800" y="5073650"/>
            <a:ext cx="1981200" cy="13271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Gill Sans MT" pitchFamily="34" charset="0"/>
            </a:endParaRPr>
          </a:p>
        </p:txBody>
      </p:sp>
      <p:sp>
        <p:nvSpPr>
          <p:cNvPr id="21511" name="Line 13"/>
          <p:cNvSpPr>
            <a:spLocks noChangeShapeType="1"/>
          </p:cNvSpPr>
          <p:nvPr/>
        </p:nvSpPr>
        <p:spPr bwMode="auto">
          <a:xfrm flipV="1">
            <a:off x="2438400" y="4159250"/>
            <a:ext cx="1524000" cy="1066800"/>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1512" name="Line 14"/>
          <p:cNvSpPr>
            <a:spLocks noChangeShapeType="1"/>
          </p:cNvSpPr>
          <p:nvPr/>
        </p:nvSpPr>
        <p:spPr bwMode="auto">
          <a:xfrm>
            <a:off x="4343400" y="4159250"/>
            <a:ext cx="23622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1513" name="Picture 15" descr="IOSfirewa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702050"/>
            <a:ext cx="609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Picture 18"/>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67000" y="4343400"/>
            <a:ext cx="990600"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Text Box 19"/>
          <p:cNvSpPr txBox="1">
            <a:spLocks noChangeArrowheads="1"/>
          </p:cNvSpPr>
          <p:nvPr/>
        </p:nvSpPr>
        <p:spPr bwMode="auto">
          <a:xfrm>
            <a:off x="2133600" y="5500688"/>
            <a:ext cx="5334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sp>
        <p:nvSpPr>
          <p:cNvPr id="21516" name="Text Box 20"/>
          <p:cNvSpPr txBox="1">
            <a:spLocks noChangeArrowheads="1"/>
          </p:cNvSpPr>
          <p:nvPr/>
        </p:nvSpPr>
        <p:spPr bwMode="auto">
          <a:xfrm>
            <a:off x="3857625" y="4281488"/>
            <a:ext cx="5334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sp>
        <p:nvSpPr>
          <p:cNvPr id="21517" name="Text Box 24"/>
          <p:cNvSpPr txBox="1">
            <a:spLocks noChangeArrowheads="1"/>
          </p:cNvSpPr>
          <p:nvPr/>
        </p:nvSpPr>
        <p:spPr bwMode="auto">
          <a:xfrm>
            <a:off x="4648200" y="3549650"/>
            <a:ext cx="7620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Firewall</a:t>
            </a:r>
            <a:endParaRPr lang="en-US" sz="900">
              <a:latin typeface="Gill Sans MT" pitchFamily="34" charset="0"/>
            </a:endParaRPr>
          </a:p>
        </p:txBody>
      </p:sp>
      <p:pic>
        <p:nvPicPr>
          <p:cNvPr id="21518" name="Picture 35" descr="Router with firewal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1200" y="5073650"/>
            <a:ext cx="685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9" name="Text Box 54"/>
          <p:cNvSpPr txBox="1">
            <a:spLocks noChangeArrowheads="1"/>
          </p:cNvSpPr>
          <p:nvPr/>
        </p:nvSpPr>
        <p:spPr bwMode="auto">
          <a:xfrm>
            <a:off x="8077200" y="2849563"/>
            <a:ext cx="5334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solidFill>
                  <a:schemeClr val="bg1"/>
                </a:solidFill>
                <a:latin typeface="Gill Sans MT" pitchFamily="34" charset="0"/>
              </a:rPr>
              <a:t>CSA</a:t>
            </a:r>
          </a:p>
        </p:txBody>
      </p:sp>
      <p:sp>
        <p:nvSpPr>
          <p:cNvPr id="21520" name="Text Box 55"/>
          <p:cNvSpPr txBox="1">
            <a:spLocks noChangeArrowheads="1"/>
          </p:cNvSpPr>
          <p:nvPr/>
        </p:nvSpPr>
        <p:spPr bwMode="auto">
          <a:xfrm>
            <a:off x="757238" y="5745163"/>
            <a:ext cx="17526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Regional branch with </a:t>
            </a:r>
          </a:p>
          <a:p>
            <a:pPr algn="ctr" eaLnBrk="1" hangingPunct="1"/>
            <a:r>
              <a:rPr lang="en-US" sz="1200">
                <a:latin typeface="Gill Sans MT" pitchFamily="34" charset="0"/>
              </a:rPr>
              <a:t>a VPN enabled </a:t>
            </a:r>
          </a:p>
          <a:p>
            <a:pPr algn="ctr" eaLnBrk="1" hangingPunct="1"/>
            <a:r>
              <a:rPr lang="en-US" sz="1200">
                <a:latin typeface="Gill Sans MT" pitchFamily="34" charset="0"/>
              </a:rPr>
              <a:t>Cisco ISR router</a:t>
            </a:r>
          </a:p>
        </p:txBody>
      </p:sp>
      <p:sp>
        <p:nvSpPr>
          <p:cNvPr id="21521" name="Oval 56"/>
          <p:cNvSpPr>
            <a:spLocks noChangeArrowheads="1"/>
          </p:cNvSpPr>
          <p:nvPr/>
        </p:nvSpPr>
        <p:spPr bwMode="auto">
          <a:xfrm>
            <a:off x="609600" y="2741613"/>
            <a:ext cx="2019300" cy="14493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Gill Sans MT" pitchFamily="34" charset="0"/>
            </a:endParaRPr>
          </a:p>
        </p:txBody>
      </p:sp>
      <p:sp>
        <p:nvSpPr>
          <p:cNvPr id="21522" name="Line 57"/>
          <p:cNvSpPr>
            <a:spLocks noChangeShapeType="1"/>
          </p:cNvSpPr>
          <p:nvPr/>
        </p:nvSpPr>
        <p:spPr bwMode="auto">
          <a:xfrm>
            <a:off x="3429000" y="3733800"/>
            <a:ext cx="419100" cy="379413"/>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1523" name="Picture 58" descr="RouterSecurit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66900" y="3046413"/>
            <a:ext cx="628650"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4" name="Text Box 59"/>
          <p:cNvSpPr txBox="1">
            <a:spLocks noChangeArrowheads="1"/>
          </p:cNvSpPr>
          <p:nvPr/>
        </p:nvSpPr>
        <p:spPr bwMode="auto">
          <a:xfrm>
            <a:off x="881063" y="3625850"/>
            <a:ext cx="163353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SOHO with a Cisco DSL Router</a:t>
            </a:r>
          </a:p>
        </p:txBody>
      </p:sp>
      <p:sp>
        <p:nvSpPr>
          <p:cNvPr id="21525" name="Text Box 60"/>
          <p:cNvSpPr txBox="1">
            <a:spLocks noChangeArrowheads="1"/>
          </p:cNvSpPr>
          <p:nvPr/>
        </p:nvSpPr>
        <p:spPr bwMode="auto">
          <a:xfrm>
            <a:off x="1981200" y="3379788"/>
            <a:ext cx="4572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pic>
        <p:nvPicPr>
          <p:cNvPr id="21526" name="Picture 61" descr="RouterSecurit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33800" y="3930650"/>
            <a:ext cx="6286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Line 62"/>
          <p:cNvSpPr>
            <a:spLocks noChangeShapeType="1"/>
          </p:cNvSpPr>
          <p:nvPr/>
        </p:nvSpPr>
        <p:spPr bwMode="auto">
          <a:xfrm flipH="1">
            <a:off x="3505200" y="2438400"/>
            <a:ext cx="1066800" cy="1066800"/>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1528" name="Line 63"/>
          <p:cNvSpPr>
            <a:spLocks noChangeShapeType="1"/>
          </p:cNvSpPr>
          <p:nvPr/>
        </p:nvSpPr>
        <p:spPr bwMode="auto">
          <a:xfrm flipH="1">
            <a:off x="3286125" y="2438400"/>
            <a:ext cx="0" cy="914400"/>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1529" name="Picture 64" descr="Running_Woma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19600" y="1878013"/>
            <a:ext cx="4191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30" name="Text Box 65"/>
          <p:cNvSpPr txBox="1">
            <a:spLocks noChangeArrowheads="1"/>
          </p:cNvSpPr>
          <p:nvPr/>
        </p:nvSpPr>
        <p:spPr bwMode="auto">
          <a:xfrm>
            <a:off x="4648200" y="167640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Mobile Worker </a:t>
            </a:r>
          </a:p>
          <a:p>
            <a:pPr algn="ctr" eaLnBrk="1" hangingPunct="1"/>
            <a:r>
              <a:rPr lang="en-US" sz="1200">
                <a:latin typeface="Gill Sans MT" pitchFamily="34" charset="0"/>
              </a:rPr>
              <a:t>with a Cisco </a:t>
            </a:r>
          </a:p>
          <a:p>
            <a:pPr algn="ctr" eaLnBrk="1" hangingPunct="1"/>
            <a:r>
              <a:rPr lang="en-US" sz="1200">
                <a:latin typeface="Gill Sans MT" pitchFamily="34" charset="0"/>
              </a:rPr>
              <a:t>VPN Client</a:t>
            </a:r>
          </a:p>
        </p:txBody>
      </p:sp>
      <p:sp>
        <p:nvSpPr>
          <p:cNvPr id="21531" name="Text Box 66"/>
          <p:cNvSpPr txBox="1">
            <a:spLocks noChangeArrowheads="1"/>
          </p:cNvSpPr>
          <p:nvPr/>
        </p:nvSpPr>
        <p:spPr bwMode="auto">
          <a:xfrm>
            <a:off x="2305050" y="1387475"/>
            <a:ext cx="170338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Business Partner</a:t>
            </a:r>
          </a:p>
          <a:p>
            <a:pPr algn="ctr" eaLnBrk="1" hangingPunct="1"/>
            <a:r>
              <a:rPr lang="en-US" sz="1200">
                <a:latin typeface="Gill Sans MT" pitchFamily="34" charset="0"/>
              </a:rPr>
              <a:t>with a Cisco Router</a:t>
            </a:r>
          </a:p>
        </p:txBody>
      </p:sp>
      <p:pic>
        <p:nvPicPr>
          <p:cNvPr id="21532" name="Picture 67" descr="Route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76550" y="1957388"/>
            <a:ext cx="6858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3" name="Picture 68" descr="Branch_Office_Subdue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54263" y="1846263"/>
            <a:ext cx="493712"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4" name="Picture 69" descr="Branch_Office_Subdue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71600" y="4876800"/>
            <a:ext cx="4937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5" name="Picture 70" descr="Telecommuter_House_Subdued"/>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2895600"/>
            <a:ext cx="60960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36" name="Line 71"/>
          <p:cNvSpPr>
            <a:spLocks noChangeShapeType="1"/>
          </p:cNvSpPr>
          <p:nvPr/>
        </p:nvSpPr>
        <p:spPr bwMode="auto">
          <a:xfrm>
            <a:off x="2438400" y="3276600"/>
            <a:ext cx="609600" cy="152400"/>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1537" name="Picture 72"/>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67000" y="3124200"/>
            <a:ext cx="1066800"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8" name="Picture 7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3429000"/>
            <a:ext cx="3124200" cy="1447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1539" name="Text Box 74"/>
          <p:cNvSpPr txBox="1">
            <a:spLocks noChangeArrowheads="1"/>
          </p:cNvSpPr>
          <p:nvPr/>
        </p:nvSpPr>
        <p:spPr bwMode="auto">
          <a:xfrm>
            <a:off x="6172200" y="3733800"/>
            <a:ext cx="2133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atin typeface="Gill Sans MT" pitchFamily="34" charset="0"/>
              </a:rPr>
              <a:t>Corporate Network</a:t>
            </a:r>
          </a:p>
        </p:txBody>
      </p:sp>
      <p:sp>
        <p:nvSpPr>
          <p:cNvPr id="21540" name="Text Box 75"/>
          <p:cNvSpPr txBox="1">
            <a:spLocks noChangeArrowheads="1"/>
          </p:cNvSpPr>
          <p:nvPr/>
        </p:nvSpPr>
        <p:spPr bwMode="auto">
          <a:xfrm>
            <a:off x="2895600" y="4495800"/>
            <a:ext cx="762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WAN</a:t>
            </a:r>
          </a:p>
        </p:txBody>
      </p:sp>
      <p:sp>
        <p:nvSpPr>
          <p:cNvPr id="21541" name="Text Box 76"/>
          <p:cNvSpPr txBox="1">
            <a:spLocks noChangeArrowheads="1"/>
          </p:cNvSpPr>
          <p:nvPr/>
        </p:nvSpPr>
        <p:spPr bwMode="auto">
          <a:xfrm>
            <a:off x="2819400" y="3429000"/>
            <a:ext cx="762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Internet</a:t>
            </a:r>
          </a:p>
        </p:txBody>
      </p:sp>
    </p:spTree>
    <p:extLst>
      <p:ext uri="{BB962C8B-B14F-4D97-AF65-F5344CB8AC3E}">
        <p14:creationId xmlns:p14="http://schemas.microsoft.com/office/powerpoint/2010/main" val="13537988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spect="1" noChangeArrowheads="1"/>
          </p:cNvSpPr>
          <p:nvPr>
            <p:ph type="title"/>
          </p:nvPr>
        </p:nvSpPr>
        <p:spPr/>
        <p:txBody>
          <a:bodyPr/>
          <a:lstStyle/>
          <a:p>
            <a:pPr eaLnBrk="1" hangingPunct="1"/>
            <a:r>
              <a:rPr lang="en-US" smtClean="0"/>
              <a:t>Layer 3 VPN</a:t>
            </a:r>
          </a:p>
        </p:txBody>
      </p:sp>
      <p:sp>
        <p:nvSpPr>
          <p:cNvPr id="22531" name="Text Placeholder 17"/>
          <p:cNvSpPr>
            <a:spLocks noGrp="1"/>
          </p:cNvSpPr>
          <p:nvPr>
            <p:ph type="body" sz="half" idx="2"/>
          </p:nvPr>
        </p:nvSpPr>
        <p:spPr>
          <a:xfrm>
            <a:off x="455613" y="4121150"/>
            <a:ext cx="8224837" cy="2051050"/>
          </a:xfrm>
        </p:spPr>
        <p:txBody>
          <a:bodyPr/>
          <a:lstStyle/>
          <a:p>
            <a:pPr eaLnBrk="1" hangingPunct="1"/>
            <a:r>
              <a:rPr lang="en-US" smtClean="0"/>
              <a:t>Generic routing encapsulation (GRE)</a:t>
            </a:r>
          </a:p>
          <a:p>
            <a:pPr eaLnBrk="1" hangingPunct="1"/>
            <a:r>
              <a:rPr lang="en-US" smtClean="0"/>
              <a:t>Multiprotocol Label Switching (MPLS)</a:t>
            </a:r>
          </a:p>
          <a:p>
            <a:pPr eaLnBrk="1" hangingPunct="1"/>
            <a:r>
              <a:rPr lang="en-US" smtClean="0"/>
              <a:t>IPSec</a:t>
            </a:r>
          </a:p>
        </p:txBody>
      </p:sp>
      <p:sp>
        <p:nvSpPr>
          <p:cNvPr id="22532" name="Oval 7"/>
          <p:cNvSpPr>
            <a:spLocks noChangeArrowheads="1"/>
          </p:cNvSpPr>
          <p:nvPr/>
        </p:nvSpPr>
        <p:spPr bwMode="auto">
          <a:xfrm>
            <a:off x="1447800" y="1793875"/>
            <a:ext cx="2624138" cy="19097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Gill Sans MT" pitchFamily="34" charset="0"/>
            </a:endParaRPr>
          </a:p>
        </p:txBody>
      </p:sp>
      <p:sp>
        <p:nvSpPr>
          <p:cNvPr id="22533" name="Line 8"/>
          <p:cNvSpPr>
            <a:spLocks noChangeShapeType="1"/>
          </p:cNvSpPr>
          <p:nvPr/>
        </p:nvSpPr>
        <p:spPr bwMode="auto">
          <a:xfrm>
            <a:off x="5105400" y="3013075"/>
            <a:ext cx="685800" cy="533400"/>
          </a:xfrm>
          <a:prstGeom prst="line">
            <a:avLst/>
          </a:prstGeom>
          <a:noFill/>
          <a:ln w="57150">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2534" name="Picture 9" descr="RouterSecurit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81338" y="2195513"/>
            <a:ext cx="8175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Text Box 10"/>
          <p:cNvSpPr txBox="1">
            <a:spLocks noChangeArrowheads="1"/>
          </p:cNvSpPr>
          <p:nvPr/>
        </p:nvSpPr>
        <p:spPr bwMode="auto">
          <a:xfrm>
            <a:off x="1800225" y="2959100"/>
            <a:ext cx="212248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SOHO with a Cisco DSL Router</a:t>
            </a:r>
          </a:p>
        </p:txBody>
      </p:sp>
      <p:sp>
        <p:nvSpPr>
          <p:cNvPr id="22536" name="Text Box 11"/>
          <p:cNvSpPr txBox="1">
            <a:spLocks noChangeArrowheads="1"/>
          </p:cNvSpPr>
          <p:nvPr/>
        </p:nvSpPr>
        <p:spPr bwMode="auto">
          <a:xfrm>
            <a:off x="3230563" y="2635250"/>
            <a:ext cx="5937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pic>
        <p:nvPicPr>
          <p:cNvPr id="22537" name="Picture 12" descr="RouterSecurit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3394075"/>
            <a:ext cx="81756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8" name="Picture 13" descr="Telecommuter_House_Subdue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39963" y="1997075"/>
            <a:ext cx="79216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9" name="Line 14"/>
          <p:cNvSpPr>
            <a:spLocks noChangeShapeType="1"/>
          </p:cNvSpPr>
          <p:nvPr/>
        </p:nvSpPr>
        <p:spPr bwMode="auto">
          <a:xfrm>
            <a:off x="3824288" y="2498725"/>
            <a:ext cx="747712" cy="209550"/>
          </a:xfrm>
          <a:prstGeom prst="line">
            <a:avLst/>
          </a:prstGeom>
          <a:noFill/>
          <a:ln w="57150">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2540" name="Picture 15"/>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91000" y="2327275"/>
            <a:ext cx="138588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1" name="Text Box 16"/>
          <p:cNvSpPr txBox="1">
            <a:spLocks noChangeArrowheads="1"/>
          </p:cNvSpPr>
          <p:nvPr/>
        </p:nvSpPr>
        <p:spPr bwMode="auto">
          <a:xfrm>
            <a:off x="4495800" y="2708275"/>
            <a:ext cx="9906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200">
                <a:latin typeface="Gill Sans MT" pitchFamily="34" charset="0"/>
              </a:rPr>
              <a:t>Internet</a:t>
            </a:r>
          </a:p>
        </p:txBody>
      </p:sp>
      <p:sp>
        <p:nvSpPr>
          <p:cNvPr id="22542" name="Line 18"/>
          <p:cNvSpPr>
            <a:spLocks noChangeShapeType="1"/>
          </p:cNvSpPr>
          <p:nvPr/>
        </p:nvSpPr>
        <p:spPr bwMode="auto">
          <a:xfrm flipV="1">
            <a:off x="3886200" y="1641475"/>
            <a:ext cx="533400" cy="609600"/>
          </a:xfrm>
          <a:prstGeom prst="line">
            <a:avLst/>
          </a:prstGeom>
          <a:noFill/>
          <a:ln w="9525">
            <a:solidFill>
              <a:srgbClr val="EA002D"/>
            </a:solidFill>
            <a:round/>
            <a:headEnd type="triangle" w="med" len="med"/>
            <a:tailEnd/>
          </a:ln>
          <a:extLst>
            <a:ext uri="{909E8E84-426E-40DD-AFC4-6F175D3DCCD1}">
              <a14:hiddenFill xmlns:a14="http://schemas.microsoft.com/office/drawing/2010/main">
                <a:noFill/>
              </a14:hiddenFill>
            </a:ext>
          </a:extLst>
        </p:spPr>
        <p:txBody>
          <a:bodyPr/>
          <a:lstStyle/>
          <a:p>
            <a:endParaRPr lang="en-IN"/>
          </a:p>
        </p:txBody>
      </p:sp>
      <p:sp>
        <p:nvSpPr>
          <p:cNvPr id="22543" name="Text Box 19"/>
          <p:cNvSpPr txBox="1">
            <a:spLocks noChangeArrowheads="1"/>
          </p:cNvSpPr>
          <p:nvPr/>
        </p:nvSpPr>
        <p:spPr bwMode="auto">
          <a:xfrm>
            <a:off x="4343400" y="1336675"/>
            <a:ext cx="152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atin typeface="Gill Sans MT" pitchFamily="34" charset="0"/>
              </a:rPr>
              <a:t>IPSec</a:t>
            </a:r>
          </a:p>
        </p:txBody>
      </p:sp>
      <p:sp>
        <p:nvSpPr>
          <p:cNvPr id="22544" name="Line 20"/>
          <p:cNvSpPr>
            <a:spLocks noChangeShapeType="1"/>
          </p:cNvSpPr>
          <p:nvPr/>
        </p:nvSpPr>
        <p:spPr bwMode="auto">
          <a:xfrm flipV="1">
            <a:off x="5943600" y="2708275"/>
            <a:ext cx="609600" cy="685800"/>
          </a:xfrm>
          <a:prstGeom prst="line">
            <a:avLst/>
          </a:prstGeom>
          <a:noFill/>
          <a:ln w="9525">
            <a:solidFill>
              <a:srgbClr val="EA002D"/>
            </a:solidFill>
            <a:round/>
            <a:headEnd type="triangle" w="med" len="med"/>
            <a:tailEnd/>
          </a:ln>
          <a:extLst>
            <a:ext uri="{909E8E84-426E-40DD-AFC4-6F175D3DCCD1}">
              <a14:hiddenFill xmlns:a14="http://schemas.microsoft.com/office/drawing/2010/main">
                <a:noFill/>
              </a14:hiddenFill>
            </a:ext>
          </a:extLst>
        </p:spPr>
        <p:txBody>
          <a:bodyPr/>
          <a:lstStyle/>
          <a:p>
            <a:endParaRPr lang="en-IN"/>
          </a:p>
        </p:txBody>
      </p:sp>
      <p:sp>
        <p:nvSpPr>
          <p:cNvPr id="22545" name="Text Box 21"/>
          <p:cNvSpPr txBox="1">
            <a:spLocks noChangeArrowheads="1"/>
          </p:cNvSpPr>
          <p:nvPr/>
        </p:nvSpPr>
        <p:spPr bwMode="auto">
          <a:xfrm>
            <a:off x="6477000" y="2403475"/>
            <a:ext cx="152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atin typeface="Gill Sans MT" pitchFamily="34" charset="0"/>
              </a:rPr>
              <a:t>IPSec</a:t>
            </a:r>
          </a:p>
        </p:txBody>
      </p:sp>
    </p:spTree>
    <p:extLst>
      <p:ext uri="{BB962C8B-B14F-4D97-AF65-F5344CB8AC3E}">
        <p14:creationId xmlns:p14="http://schemas.microsoft.com/office/powerpoint/2010/main" val="31518995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9" descr="parchment_bl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581150"/>
            <a:ext cx="563880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2"/>
          <p:cNvSpPr>
            <a:spLocks noGrp="1" noChangeAspect="1" noChangeArrowheads="1"/>
          </p:cNvSpPr>
          <p:nvPr>
            <p:ph type="title"/>
          </p:nvPr>
        </p:nvSpPr>
        <p:spPr/>
        <p:txBody>
          <a:bodyPr/>
          <a:lstStyle/>
          <a:p>
            <a:pPr eaLnBrk="1" hangingPunct="1"/>
            <a:r>
              <a:rPr lang="en-US" smtClean="0"/>
              <a:t>Confidentiality</a:t>
            </a:r>
          </a:p>
        </p:txBody>
      </p:sp>
      <p:sp>
        <p:nvSpPr>
          <p:cNvPr id="20484" name="Content Placeholder 6"/>
          <p:cNvSpPr>
            <a:spLocks noGrp="1"/>
          </p:cNvSpPr>
          <p:nvPr>
            <p:ph sz="half" idx="2"/>
          </p:nvPr>
        </p:nvSpPr>
        <p:spPr>
          <a:xfrm>
            <a:off x="6096000" y="1981200"/>
            <a:ext cx="2584450" cy="4252913"/>
          </a:xfrm>
        </p:spPr>
        <p:txBody>
          <a:bodyPr/>
          <a:lstStyle/>
          <a:p>
            <a:pPr eaLnBrk="1" hangingPunct="1"/>
            <a:r>
              <a:rPr lang="en-US" sz="2000" smtClean="0"/>
              <a:t>Julius Caesar would send encrypted messages to his generals in the battlefield.</a:t>
            </a:r>
          </a:p>
          <a:p>
            <a:pPr eaLnBrk="1" hangingPunct="1"/>
            <a:r>
              <a:rPr lang="en-US" sz="2000" smtClean="0"/>
              <a:t>Even if intercepted, his enemies usually could not read, let alone decipher, the messages. </a:t>
            </a:r>
          </a:p>
        </p:txBody>
      </p:sp>
      <p:sp>
        <p:nvSpPr>
          <p:cNvPr id="20485" name="Rectangle 4"/>
          <p:cNvSpPr>
            <a:spLocks noChangeArrowheads="1"/>
          </p:cNvSpPr>
          <p:nvPr/>
        </p:nvSpPr>
        <p:spPr bwMode="auto">
          <a:xfrm>
            <a:off x="1408113" y="3003550"/>
            <a:ext cx="4383087"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sz="2400">
                <a:latin typeface="Courier New" pitchFamily="49" charset="0"/>
              </a:rPr>
              <a:t>I O D Q N H D V W </a:t>
            </a:r>
          </a:p>
          <a:p>
            <a:pPr algn="ctr"/>
            <a:endParaRPr lang="en-US" sz="2400">
              <a:latin typeface="Courier New" pitchFamily="49" charset="0"/>
            </a:endParaRPr>
          </a:p>
          <a:p>
            <a:pPr algn="ctr"/>
            <a:r>
              <a:rPr lang="en-US" sz="2400">
                <a:latin typeface="Courier New" pitchFamily="49" charset="0"/>
              </a:rPr>
              <a:t>D W W D F N D W G D Z Q</a:t>
            </a:r>
          </a:p>
        </p:txBody>
      </p:sp>
    </p:spTree>
    <p:extLst>
      <p:ext uri="{BB962C8B-B14F-4D97-AF65-F5344CB8AC3E}">
        <p14:creationId xmlns:p14="http://schemas.microsoft.com/office/powerpoint/2010/main" val="11403895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spect="1" noChangeArrowheads="1"/>
          </p:cNvSpPr>
          <p:nvPr>
            <p:ph type="title"/>
          </p:nvPr>
        </p:nvSpPr>
        <p:spPr/>
        <p:txBody>
          <a:bodyPr/>
          <a:lstStyle/>
          <a:p>
            <a:pPr eaLnBrk="1" hangingPunct="1"/>
            <a:r>
              <a:rPr lang="en-US" smtClean="0"/>
              <a:t>Types of VPN Networks</a:t>
            </a:r>
          </a:p>
        </p:txBody>
      </p:sp>
      <p:sp>
        <p:nvSpPr>
          <p:cNvPr id="23555" name="Oval 73"/>
          <p:cNvSpPr>
            <a:spLocks noChangeArrowheads="1"/>
          </p:cNvSpPr>
          <p:nvPr/>
        </p:nvSpPr>
        <p:spPr bwMode="auto">
          <a:xfrm rot="3541397">
            <a:off x="4559300" y="1111250"/>
            <a:ext cx="1584325" cy="2282825"/>
          </a:xfrm>
          <a:prstGeom prst="ellipse">
            <a:avLst/>
          </a:prstGeom>
          <a:solidFill>
            <a:srgbClr val="FFCC99"/>
          </a:solidFill>
          <a:ln w="9525">
            <a:solidFill>
              <a:schemeClr val="tx1"/>
            </a:solidFill>
            <a:round/>
            <a:headEnd/>
            <a:tailEnd/>
          </a:ln>
        </p:spPr>
        <p:txBody>
          <a:bodyPr wrap="none" anchor="ctr"/>
          <a:lstStyle/>
          <a:p>
            <a:endParaRPr lang="en-US">
              <a:latin typeface="Gill Sans MT" pitchFamily="34" charset="0"/>
            </a:endParaRPr>
          </a:p>
        </p:txBody>
      </p:sp>
      <p:sp>
        <p:nvSpPr>
          <p:cNvPr id="23556" name="Oval 72"/>
          <p:cNvSpPr>
            <a:spLocks noChangeArrowheads="1"/>
          </p:cNvSpPr>
          <p:nvPr/>
        </p:nvSpPr>
        <p:spPr bwMode="auto">
          <a:xfrm rot="728216">
            <a:off x="1428750" y="1203325"/>
            <a:ext cx="2838450" cy="5273675"/>
          </a:xfrm>
          <a:prstGeom prst="ellipse">
            <a:avLst/>
          </a:prstGeom>
          <a:solidFill>
            <a:srgbClr val="99CCFF"/>
          </a:solidFill>
          <a:ln w="9525">
            <a:solidFill>
              <a:schemeClr val="tx1"/>
            </a:solidFill>
            <a:round/>
            <a:headEnd/>
            <a:tailEnd/>
          </a:ln>
        </p:spPr>
        <p:txBody>
          <a:bodyPr wrap="none" anchor="ctr"/>
          <a:lstStyle/>
          <a:p>
            <a:endParaRPr lang="en-US">
              <a:latin typeface="Gill Sans MT" pitchFamily="34" charset="0"/>
            </a:endParaRPr>
          </a:p>
        </p:txBody>
      </p:sp>
      <p:sp>
        <p:nvSpPr>
          <p:cNvPr id="23557" name="Line 5"/>
          <p:cNvSpPr>
            <a:spLocks noChangeShapeType="1"/>
          </p:cNvSpPr>
          <p:nvPr/>
        </p:nvSpPr>
        <p:spPr bwMode="auto">
          <a:xfrm flipH="1">
            <a:off x="4276725" y="4856163"/>
            <a:ext cx="396875" cy="2571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3558" name="Line 6"/>
          <p:cNvSpPr>
            <a:spLocks noChangeShapeType="1"/>
          </p:cNvSpPr>
          <p:nvPr/>
        </p:nvSpPr>
        <p:spPr bwMode="auto">
          <a:xfrm>
            <a:off x="4937125" y="4341813"/>
            <a:ext cx="0" cy="12207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3559" name="Oval 7"/>
          <p:cNvSpPr>
            <a:spLocks noChangeArrowheads="1"/>
          </p:cNvSpPr>
          <p:nvPr/>
        </p:nvSpPr>
        <p:spPr bwMode="auto">
          <a:xfrm>
            <a:off x="6126163" y="4791075"/>
            <a:ext cx="2179637" cy="14795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Gill Sans MT" pitchFamily="34" charset="0"/>
            </a:endParaRPr>
          </a:p>
        </p:txBody>
      </p:sp>
      <p:sp>
        <p:nvSpPr>
          <p:cNvPr id="23560" name="Line 8"/>
          <p:cNvSpPr>
            <a:spLocks noChangeShapeType="1"/>
          </p:cNvSpPr>
          <p:nvPr/>
        </p:nvSpPr>
        <p:spPr bwMode="auto">
          <a:xfrm>
            <a:off x="5070475" y="4919663"/>
            <a:ext cx="196850" cy="7715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3561" name="Line 9"/>
          <p:cNvSpPr>
            <a:spLocks noChangeShapeType="1"/>
          </p:cNvSpPr>
          <p:nvPr/>
        </p:nvSpPr>
        <p:spPr bwMode="auto">
          <a:xfrm>
            <a:off x="6721475" y="4019550"/>
            <a:ext cx="3952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3562" name="Line 10"/>
          <p:cNvSpPr>
            <a:spLocks noChangeShapeType="1"/>
          </p:cNvSpPr>
          <p:nvPr/>
        </p:nvSpPr>
        <p:spPr bwMode="auto">
          <a:xfrm flipH="1">
            <a:off x="4541838" y="4727575"/>
            <a:ext cx="263525" cy="8350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3563" name="Line 12"/>
          <p:cNvSpPr>
            <a:spLocks noChangeShapeType="1"/>
          </p:cNvSpPr>
          <p:nvPr/>
        </p:nvSpPr>
        <p:spPr bwMode="auto">
          <a:xfrm flipV="1">
            <a:off x="2824163" y="4019550"/>
            <a:ext cx="1320800" cy="900113"/>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3564" name="Line 13"/>
          <p:cNvSpPr>
            <a:spLocks noChangeShapeType="1"/>
          </p:cNvSpPr>
          <p:nvPr/>
        </p:nvSpPr>
        <p:spPr bwMode="auto">
          <a:xfrm>
            <a:off x="4475163" y="4019550"/>
            <a:ext cx="2047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3565" name="Picture 14" descr="IOSfirewal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0275" y="3633788"/>
            <a:ext cx="52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6" name="Line 15"/>
          <p:cNvSpPr>
            <a:spLocks noChangeShapeType="1"/>
          </p:cNvSpPr>
          <p:nvPr/>
        </p:nvSpPr>
        <p:spPr bwMode="auto">
          <a:xfrm flipV="1">
            <a:off x="6654800" y="2887663"/>
            <a:ext cx="131763" cy="11572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3567" name="Text Box 16"/>
          <p:cNvSpPr txBox="1">
            <a:spLocks noChangeArrowheads="1"/>
          </p:cNvSpPr>
          <p:nvPr/>
        </p:nvSpPr>
        <p:spPr bwMode="auto">
          <a:xfrm>
            <a:off x="6257925" y="3144838"/>
            <a:ext cx="660400"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MARS</a:t>
            </a:r>
          </a:p>
        </p:txBody>
      </p:sp>
      <p:pic>
        <p:nvPicPr>
          <p:cNvPr id="23568" name="Picture 17"/>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55925" y="4213225"/>
            <a:ext cx="8588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9" name="Text Box 18"/>
          <p:cNvSpPr txBox="1">
            <a:spLocks noChangeArrowheads="1"/>
          </p:cNvSpPr>
          <p:nvPr/>
        </p:nvSpPr>
        <p:spPr bwMode="auto">
          <a:xfrm>
            <a:off x="2560638" y="5151438"/>
            <a:ext cx="461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sp>
        <p:nvSpPr>
          <p:cNvPr id="23570" name="Text Box 19"/>
          <p:cNvSpPr txBox="1">
            <a:spLocks noChangeArrowheads="1"/>
          </p:cNvSpPr>
          <p:nvPr/>
        </p:nvSpPr>
        <p:spPr bwMode="auto">
          <a:xfrm>
            <a:off x="4054475" y="4122738"/>
            <a:ext cx="4619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sp>
        <p:nvSpPr>
          <p:cNvPr id="23571" name="Line 20"/>
          <p:cNvSpPr>
            <a:spLocks noChangeShapeType="1"/>
          </p:cNvSpPr>
          <p:nvPr/>
        </p:nvSpPr>
        <p:spPr bwMode="auto">
          <a:xfrm flipV="1">
            <a:off x="6588125" y="3079750"/>
            <a:ext cx="990600" cy="965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3572" name="Picture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13200" y="4919663"/>
            <a:ext cx="46037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3573" name="Text Box 22"/>
          <p:cNvSpPr txBox="1">
            <a:spLocks noChangeArrowheads="1"/>
          </p:cNvSpPr>
          <p:nvPr/>
        </p:nvSpPr>
        <p:spPr bwMode="auto">
          <a:xfrm>
            <a:off x="3963988" y="5195888"/>
            <a:ext cx="6604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Iron Port</a:t>
            </a:r>
          </a:p>
        </p:txBody>
      </p:sp>
      <p:sp>
        <p:nvSpPr>
          <p:cNvPr id="23574" name="Text Box 23"/>
          <p:cNvSpPr txBox="1">
            <a:spLocks noChangeArrowheads="1"/>
          </p:cNvSpPr>
          <p:nvPr/>
        </p:nvSpPr>
        <p:spPr bwMode="auto">
          <a:xfrm>
            <a:off x="4740275" y="3505200"/>
            <a:ext cx="6604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Firewall</a:t>
            </a:r>
            <a:endParaRPr lang="en-US" sz="900">
              <a:latin typeface="Gill Sans MT" pitchFamily="34" charset="0"/>
            </a:endParaRPr>
          </a:p>
        </p:txBody>
      </p:sp>
      <p:pic>
        <p:nvPicPr>
          <p:cNvPr id="23575" name="Picture 24" descr="Workgroup Switch Securit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06925" y="4662488"/>
            <a:ext cx="6604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6" name="Line 25"/>
          <p:cNvSpPr>
            <a:spLocks noChangeShapeType="1"/>
          </p:cNvSpPr>
          <p:nvPr/>
        </p:nvSpPr>
        <p:spPr bwMode="auto">
          <a:xfrm>
            <a:off x="6588125" y="4148138"/>
            <a:ext cx="660400" cy="8366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3577" name="Line 26"/>
          <p:cNvSpPr>
            <a:spLocks noChangeShapeType="1"/>
          </p:cNvSpPr>
          <p:nvPr/>
        </p:nvSpPr>
        <p:spPr bwMode="auto">
          <a:xfrm flipH="1">
            <a:off x="6721475" y="4019550"/>
            <a:ext cx="461963" cy="965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3578" name="Line 27"/>
          <p:cNvSpPr>
            <a:spLocks noChangeShapeType="1"/>
          </p:cNvSpPr>
          <p:nvPr/>
        </p:nvSpPr>
        <p:spPr bwMode="auto">
          <a:xfrm>
            <a:off x="7183438" y="3956050"/>
            <a:ext cx="198437" cy="1092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3579" name="Line 28"/>
          <p:cNvSpPr>
            <a:spLocks noChangeShapeType="1"/>
          </p:cNvSpPr>
          <p:nvPr/>
        </p:nvSpPr>
        <p:spPr bwMode="auto">
          <a:xfrm>
            <a:off x="6588125" y="3956050"/>
            <a:ext cx="66675" cy="1157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3580" name="Picture 29" descr="Workgroup Switch Securit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83438" y="4856163"/>
            <a:ext cx="6604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1" name="Picture 30" descr="Workgroup Switch Securit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57925" y="4919663"/>
            <a:ext cx="6604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2" name="Picture 31"/>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85000" y="3762375"/>
            <a:ext cx="4159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3" name="Picture 3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97638" y="2822575"/>
            <a:ext cx="6604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4" name="Picture 33"/>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91275" y="3762375"/>
            <a:ext cx="4143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5" name="Picture 34" descr="Router with firewall"/>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28875" y="4791075"/>
            <a:ext cx="59372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86" name="Text Box 35"/>
          <p:cNvSpPr txBox="1">
            <a:spLocks noChangeArrowheads="1"/>
          </p:cNvSpPr>
          <p:nvPr/>
        </p:nvSpPr>
        <p:spPr bwMode="auto">
          <a:xfrm>
            <a:off x="5597525" y="4187825"/>
            <a:ext cx="3302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IPS</a:t>
            </a:r>
            <a:endParaRPr lang="en-US" sz="900">
              <a:latin typeface="Gill Sans MT" pitchFamily="34" charset="0"/>
            </a:endParaRPr>
          </a:p>
        </p:txBody>
      </p:sp>
      <p:pic>
        <p:nvPicPr>
          <p:cNvPr id="23587" name="Picture 36" descr="NetRang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00675" y="3795713"/>
            <a:ext cx="725488"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8" name="Picture 37" descr="File Server_Updated200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805363" y="5370513"/>
            <a:ext cx="2651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9" name="Picture 38" descr="File Server_Updated200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135563" y="5434013"/>
            <a:ext cx="2651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90" name="Picture 39" descr="File Server_Updated200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410075" y="5370513"/>
            <a:ext cx="2635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91" name="Text Box 40"/>
          <p:cNvSpPr txBox="1">
            <a:spLocks noChangeArrowheads="1"/>
          </p:cNvSpPr>
          <p:nvPr/>
        </p:nvSpPr>
        <p:spPr bwMode="auto">
          <a:xfrm>
            <a:off x="4211638" y="5948363"/>
            <a:ext cx="660400"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Web </a:t>
            </a:r>
            <a:br>
              <a:rPr lang="en-US" sz="800">
                <a:latin typeface="Gill Sans MT" pitchFamily="34" charset="0"/>
              </a:rPr>
            </a:br>
            <a:r>
              <a:rPr lang="en-US" sz="800">
                <a:latin typeface="Gill Sans MT" pitchFamily="34" charset="0"/>
              </a:rPr>
              <a:t>Server</a:t>
            </a:r>
            <a:endParaRPr lang="en-US" sz="900">
              <a:latin typeface="Gill Sans MT" pitchFamily="34" charset="0"/>
            </a:endParaRPr>
          </a:p>
        </p:txBody>
      </p:sp>
      <p:sp>
        <p:nvSpPr>
          <p:cNvPr id="23592" name="Text Box 41"/>
          <p:cNvSpPr txBox="1">
            <a:spLocks noChangeArrowheads="1"/>
          </p:cNvSpPr>
          <p:nvPr/>
        </p:nvSpPr>
        <p:spPr bwMode="auto">
          <a:xfrm>
            <a:off x="4606925" y="5948363"/>
            <a:ext cx="660400"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Email Server</a:t>
            </a:r>
            <a:endParaRPr lang="en-US" sz="900">
              <a:latin typeface="Gill Sans MT" pitchFamily="34" charset="0"/>
            </a:endParaRPr>
          </a:p>
        </p:txBody>
      </p:sp>
      <p:sp>
        <p:nvSpPr>
          <p:cNvPr id="23593" name="Text Box 42"/>
          <p:cNvSpPr txBox="1">
            <a:spLocks noChangeArrowheads="1"/>
          </p:cNvSpPr>
          <p:nvPr/>
        </p:nvSpPr>
        <p:spPr bwMode="auto">
          <a:xfrm>
            <a:off x="5135563" y="6013450"/>
            <a:ext cx="6604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DNS</a:t>
            </a:r>
          </a:p>
        </p:txBody>
      </p:sp>
      <p:pic>
        <p:nvPicPr>
          <p:cNvPr id="23594" name="Picture 43"/>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456363" y="5499100"/>
            <a:ext cx="5953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95" name="Text Box 44"/>
          <p:cNvSpPr txBox="1">
            <a:spLocks noChangeArrowheads="1"/>
          </p:cNvSpPr>
          <p:nvPr/>
        </p:nvSpPr>
        <p:spPr bwMode="auto">
          <a:xfrm>
            <a:off x="6605588" y="5534025"/>
            <a:ext cx="461962"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23596" name="Picture 45"/>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721475" y="5370513"/>
            <a:ext cx="5937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97" name="Text Box 46"/>
          <p:cNvSpPr txBox="1">
            <a:spLocks noChangeArrowheads="1"/>
          </p:cNvSpPr>
          <p:nvPr/>
        </p:nvSpPr>
        <p:spPr bwMode="auto">
          <a:xfrm>
            <a:off x="6910388" y="5421313"/>
            <a:ext cx="461962"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23598" name="Picture 47"/>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985000" y="5434013"/>
            <a:ext cx="59372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99" name="Text Box 48"/>
          <p:cNvSpPr txBox="1">
            <a:spLocks noChangeArrowheads="1"/>
          </p:cNvSpPr>
          <p:nvPr/>
        </p:nvSpPr>
        <p:spPr bwMode="auto">
          <a:xfrm>
            <a:off x="7158038" y="5475288"/>
            <a:ext cx="461962"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23600" name="Picture 4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423150" y="2759075"/>
            <a:ext cx="3302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3601" name="Text Box 50"/>
          <p:cNvSpPr txBox="1">
            <a:spLocks noChangeArrowheads="1"/>
          </p:cNvSpPr>
          <p:nvPr/>
        </p:nvSpPr>
        <p:spPr bwMode="auto">
          <a:xfrm>
            <a:off x="4103688" y="5468938"/>
            <a:ext cx="461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23602" name="Text Box 51"/>
          <p:cNvSpPr txBox="1">
            <a:spLocks noChangeArrowheads="1"/>
          </p:cNvSpPr>
          <p:nvPr/>
        </p:nvSpPr>
        <p:spPr bwMode="auto">
          <a:xfrm>
            <a:off x="4640263" y="5203825"/>
            <a:ext cx="461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23603" name="Text Box 52"/>
          <p:cNvSpPr txBox="1">
            <a:spLocks noChangeArrowheads="1"/>
          </p:cNvSpPr>
          <p:nvPr/>
        </p:nvSpPr>
        <p:spPr bwMode="auto">
          <a:xfrm>
            <a:off x="5367338" y="5476875"/>
            <a:ext cx="461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23604" name="Text Box 53"/>
          <p:cNvSpPr txBox="1">
            <a:spLocks noChangeArrowheads="1"/>
          </p:cNvSpPr>
          <p:nvPr/>
        </p:nvSpPr>
        <p:spPr bwMode="auto">
          <a:xfrm>
            <a:off x="7712075" y="2914650"/>
            <a:ext cx="4619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solidFill>
                  <a:schemeClr val="bg1"/>
                </a:solidFill>
                <a:latin typeface="Gill Sans MT" pitchFamily="34" charset="0"/>
              </a:rPr>
              <a:t>CSA</a:t>
            </a:r>
          </a:p>
        </p:txBody>
      </p:sp>
      <p:sp>
        <p:nvSpPr>
          <p:cNvPr id="23605" name="Text Box 54"/>
          <p:cNvSpPr txBox="1">
            <a:spLocks noChangeArrowheads="1"/>
          </p:cNvSpPr>
          <p:nvPr/>
        </p:nvSpPr>
        <p:spPr bwMode="auto">
          <a:xfrm>
            <a:off x="1812925" y="5357813"/>
            <a:ext cx="1408113"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Regional branch with </a:t>
            </a:r>
          </a:p>
          <a:p>
            <a:pPr algn="ctr" eaLnBrk="1" hangingPunct="1"/>
            <a:r>
              <a:rPr lang="en-US" sz="1200">
                <a:latin typeface="Gill Sans MT" pitchFamily="34" charset="0"/>
              </a:rPr>
              <a:t>a VPN enabled </a:t>
            </a:r>
          </a:p>
          <a:p>
            <a:pPr algn="ctr" eaLnBrk="1" hangingPunct="1"/>
            <a:r>
              <a:rPr lang="en-US" sz="1200">
                <a:latin typeface="Gill Sans MT" pitchFamily="34" charset="0"/>
              </a:rPr>
              <a:t>Cisco ISR router</a:t>
            </a:r>
          </a:p>
        </p:txBody>
      </p:sp>
      <p:sp>
        <p:nvSpPr>
          <p:cNvPr id="23606" name="Line 56"/>
          <p:cNvSpPr>
            <a:spLocks noChangeShapeType="1"/>
          </p:cNvSpPr>
          <p:nvPr/>
        </p:nvSpPr>
        <p:spPr bwMode="auto">
          <a:xfrm>
            <a:off x="3683000" y="3660775"/>
            <a:ext cx="363538" cy="3206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3607" name="Picture 57" descr="RouterSecurity"/>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328863" y="3079750"/>
            <a:ext cx="544512"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08" name="Text Box 58"/>
          <p:cNvSpPr txBox="1">
            <a:spLocks noChangeArrowheads="1"/>
          </p:cNvSpPr>
          <p:nvPr/>
        </p:nvSpPr>
        <p:spPr bwMode="auto">
          <a:xfrm>
            <a:off x="1606550" y="3505200"/>
            <a:ext cx="1416050"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SOHO with a Cisco DSL Router</a:t>
            </a:r>
          </a:p>
        </p:txBody>
      </p:sp>
      <p:sp>
        <p:nvSpPr>
          <p:cNvPr id="23609" name="Text Box 59"/>
          <p:cNvSpPr txBox="1">
            <a:spLocks noChangeArrowheads="1"/>
          </p:cNvSpPr>
          <p:nvPr/>
        </p:nvSpPr>
        <p:spPr bwMode="auto">
          <a:xfrm>
            <a:off x="2428875" y="3362325"/>
            <a:ext cx="3952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pic>
        <p:nvPicPr>
          <p:cNvPr id="23610" name="Picture 60" descr="RouterSecurity"/>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46525" y="3827463"/>
            <a:ext cx="5461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11" name="Line 61"/>
          <p:cNvSpPr>
            <a:spLocks noChangeShapeType="1"/>
          </p:cNvSpPr>
          <p:nvPr/>
        </p:nvSpPr>
        <p:spPr bwMode="auto">
          <a:xfrm flipH="1">
            <a:off x="3749675" y="2566988"/>
            <a:ext cx="923925" cy="90011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3612" name="Line 62"/>
          <p:cNvSpPr>
            <a:spLocks noChangeShapeType="1"/>
          </p:cNvSpPr>
          <p:nvPr/>
        </p:nvSpPr>
        <p:spPr bwMode="auto">
          <a:xfrm flipH="1">
            <a:off x="3559175" y="2566988"/>
            <a:ext cx="0" cy="77152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3613" name="Picture 63" descr="Running_Woman"/>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41838" y="2093913"/>
            <a:ext cx="36353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14" name="Text Box 64"/>
          <p:cNvSpPr txBox="1">
            <a:spLocks noChangeArrowheads="1"/>
          </p:cNvSpPr>
          <p:nvPr/>
        </p:nvSpPr>
        <p:spPr bwMode="auto">
          <a:xfrm>
            <a:off x="4740275" y="2181225"/>
            <a:ext cx="13557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Mobile Worker </a:t>
            </a:r>
          </a:p>
          <a:p>
            <a:pPr algn="ctr" eaLnBrk="1" hangingPunct="1"/>
            <a:r>
              <a:rPr lang="en-US" sz="1200">
                <a:latin typeface="Gill Sans MT" pitchFamily="34" charset="0"/>
              </a:rPr>
              <a:t>with a Cisco </a:t>
            </a:r>
          </a:p>
          <a:p>
            <a:pPr algn="ctr" eaLnBrk="1" hangingPunct="1"/>
            <a:r>
              <a:rPr lang="en-US" sz="1200">
                <a:latin typeface="Gill Sans MT" pitchFamily="34" charset="0"/>
              </a:rPr>
              <a:t>VPN Client</a:t>
            </a:r>
          </a:p>
        </p:txBody>
      </p:sp>
      <p:sp>
        <p:nvSpPr>
          <p:cNvPr id="23615" name="Text Box 65"/>
          <p:cNvSpPr txBox="1">
            <a:spLocks noChangeArrowheads="1"/>
          </p:cNvSpPr>
          <p:nvPr/>
        </p:nvSpPr>
        <p:spPr bwMode="auto">
          <a:xfrm>
            <a:off x="2362200" y="1676400"/>
            <a:ext cx="17462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Business Partner</a:t>
            </a:r>
          </a:p>
          <a:p>
            <a:pPr algn="ctr" eaLnBrk="1" hangingPunct="1"/>
            <a:r>
              <a:rPr lang="en-US" sz="1200">
                <a:latin typeface="Gill Sans MT" pitchFamily="34" charset="0"/>
              </a:rPr>
              <a:t>with a Cisco Router</a:t>
            </a:r>
          </a:p>
        </p:txBody>
      </p:sp>
      <p:pic>
        <p:nvPicPr>
          <p:cNvPr id="23616" name="Picture 66" descr="Route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203575" y="2160588"/>
            <a:ext cx="59531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17" name="Picture 67" descr="Branch_Office_Subdued"/>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751138" y="2066925"/>
            <a:ext cx="428625"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18" name="Picture 68" descr="Branch_Office_Subdued"/>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900238" y="4625975"/>
            <a:ext cx="42703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19" name="Picture 69" descr="Telecommuter_House_Subdued"/>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768475" y="2952750"/>
            <a:ext cx="5270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20" name="Line 70"/>
          <p:cNvSpPr>
            <a:spLocks noChangeShapeType="1"/>
          </p:cNvSpPr>
          <p:nvPr/>
        </p:nvSpPr>
        <p:spPr bwMode="auto">
          <a:xfrm>
            <a:off x="2824163" y="3275013"/>
            <a:ext cx="528637" cy="128587"/>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3621" name="Picture 7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89275" y="3208338"/>
            <a:ext cx="9239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22" name="Text Box 74"/>
          <p:cNvSpPr txBox="1">
            <a:spLocks noChangeArrowheads="1"/>
          </p:cNvSpPr>
          <p:nvPr/>
        </p:nvSpPr>
        <p:spPr bwMode="auto">
          <a:xfrm>
            <a:off x="1371600" y="3981450"/>
            <a:ext cx="14525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15000"/>
              </a:spcBef>
            </a:pPr>
            <a:r>
              <a:rPr lang="en-US" sz="1600">
                <a:latin typeface="Gill Sans MT" pitchFamily="34" charset="0"/>
              </a:rPr>
              <a:t>Site-to-Site</a:t>
            </a:r>
          </a:p>
          <a:p>
            <a:pPr algn="ctr" eaLnBrk="1" hangingPunct="1">
              <a:spcBef>
                <a:spcPct val="15000"/>
              </a:spcBef>
            </a:pPr>
            <a:r>
              <a:rPr lang="en-US" sz="1600">
                <a:latin typeface="Gill Sans MT" pitchFamily="34" charset="0"/>
              </a:rPr>
              <a:t>VPNs</a:t>
            </a:r>
          </a:p>
        </p:txBody>
      </p:sp>
      <p:sp>
        <p:nvSpPr>
          <p:cNvPr id="23623" name="Text Box 75"/>
          <p:cNvSpPr txBox="1">
            <a:spLocks noChangeArrowheads="1"/>
          </p:cNvSpPr>
          <p:nvPr/>
        </p:nvSpPr>
        <p:spPr bwMode="auto">
          <a:xfrm>
            <a:off x="4648200" y="1660525"/>
            <a:ext cx="18891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15000"/>
              </a:spcBef>
            </a:pPr>
            <a:r>
              <a:rPr lang="en-US" sz="1600">
                <a:latin typeface="Gill Sans MT" pitchFamily="34" charset="0"/>
              </a:rPr>
              <a:t>Remote-access</a:t>
            </a:r>
          </a:p>
          <a:p>
            <a:pPr algn="ctr" eaLnBrk="1" hangingPunct="1">
              <a:spcBef>
                <a:spcPct val="15000"/>
              </a:spcBef>
            </a:pPr>
            <a:r>
              <a:rPr lang="en-US" sz="1600">
                <a:latin typeface="Gill Sans MT" pitchFamily="34" charset="0"/>
              </a:rPr>
              <a:t>VPNs</a:t>
            </a:r>
          </a:p>
        </p:txBody>
      </p:sp>
      <p:sp>
        <p:nvSpPr>
          <p:cNvPr id="23624" name="Text Box 76"/>
          <p:cNvSpPr txBox="1">
            <a:spLocks noChangeArrowheads="1"/>
          </p:cNvSpPr>
          <p:nvPr/>
        </p:nvSpPr>
        <p:spPr bwMode="auto">
          <a:xfrm>
            <a:off x="3154363" y="3403600"/>
            <a:ext cx="990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400">
                <a:latin typeface="Gill Sans MT" pitchFamily="34" charset="0"/>
              </a:rPr>
              <a:t>Internet</a:t>
            </a:r>
          </a:p>
        </p:txBody>
      </p:sp>
      <p:sp>
        <p:nvSpPr>
          <p:cNvPr id="23625" name="Text Box 77"/>
          <p:cNvSpPr txBox="1">
            <a:spLocks noChangeArrowheads="1"/>
          </p:cNvSpPr>
          <p:nvPr/>
        </p:nvSpPr>
        <p:spPr bwMode="auto">
          <a:xfrm>
            <a:off x="3089275" y="4303713"/>
            <a:ext cx="990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400">
                <a:latin typeface="Gill Sans MT" pitchFamily="34" charset="0"/>
              </a:rPr>
              <a:t>WAN</a:t>
            </a:r>
          </a:p>
        </p:txBody>
      </p:sp>
    </p:spTree>
    <p:extLst>
      <p:ext uri="{BB962C8B-B14F-4D97-AF65-F5344CB8AC3E}">
        <p14:creationId xmlns:p14="http://schemas.microsoft.com/office/powerpoint/2010/main" val="66701491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spect="1" noChangeArrowheads="1"/>
          </p:cNvSpPr>
          <p:nvPr>
            <p:ph type="title"/>
          </p:nvPr>
        </p:nvSpPr>
        <p:spPr/>
        <p:txBody>
          <a:bodyPr/>
          <a:lstStyle/>
          <a:p>
            <a:pPr eaLnBrk="1" hangingPunct="1"/>
            <a:r>
              <a:rPr lang="en-US" smtClean="0"/>
              <a:t>Site-to-Site VPN</a:t>
            </a:r>
          </a:p>
        </p:txBody>
      </p:sp>
      <p:grpSp>
        <p:nvGrpSpPr>
          <p:cNvPr id="24579" name="Group 68"/>
          <p:cNvGrpSpPr>
            <a:grpSpLocks/>
          </p:cNvGrpSpPr>
          <p:nvPr/>
        </p:nvGrpSpPr>
        <p:grpSpPr bwMode="auto">
          <a:xfrm>
            <a:off x="1752600" y="1127125"/>
            <a:ext cx="6477000" cy="5426075"/>
            <a:chOff x="762000" y="-15875"/>
            <a:chExt cx="8001000" cy="6248400"/>
          </a:xfrm>
        </p:grpSpPr>
        <p:sp>
          <p:nvSpPr>
            <p:cNvPr id="24581" name="Oval 3"/>
            <p:cNvSpPr>
              <a:spLocks noChangeArrowheads="1"/>
            </p:cNvSpPr>
            <p:nvPr/>
          </p:nvSpPr>
          <p:spPr bwMode="auto">
            <a:xfrm rot="728216">
              <a:off x="827088" y="-15875"/>
              <a:ext cx="3276600" cy="6248400"/>
            </a:xfrm>
            <a:prstGeom prst="ellipse">
              <a:avLst/>
            </a:prstGeom>
            <a:solidFill>
              <a:srgbClr val="99CCFF"/>
            </a:solidFill>
            <a:ln w="9525">
              <a:solidFill>
                <a:schemeClr val="tx1"/>
              </a:solidFill>
              <a:round/>
              <a:headEnd/>
              <a:tailEnd/>
            </a:ln>
          </p:spPr>
          <p:txBody>
            <a:bodyPr wrap="none" anchor="ctr"/>
            <a:lstStyle/>
            <a:p>
              <a:endParaRPr lang="en-US">
                <a:latin typeface="Gill Sans MT" pitchFamily="34" charset="0"/>
              </a:endParaRPr>
            </a:p>
          </p:txBody>
        </p:sp>
        <p:sp>
          <p:nvSpPr>
            <p:cNvPr id="24582" name="Line 5"/>
            <p:cNvSpPr>
              <a:spLocks noChangeShapeType="1"/>
            </p:cNvSpPr>
            <p:nvPr/>
          </p:nvSpPr>
          <p:spPr bwMode="auto">
            <a:xfrm flipH="1">
              <a:off x="4114800" y="4311650"/>
              <a:ext cx="45720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4583" name="Line 6"/>
            <p:cNvSpPr>
              <a:spLocks noChangeShapeType="1"/>
            </p:cNvSpPr>
            <p:nvPr/>
          </p:nvSpPr>
          <p:spPr bwMode="auto">
            <a:xfrm>
              <a:off x="4876800" y="3702050"/>
              <a:ext cx="0" cy="1447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4584" name="Oval 7"/>
            <p:cNvSpPr>
              <a:spLocks noChangeArrowheads="1"/>
            </p:cNvSpPr>
            <p:nvPr/>
          </p:nvSpPr>
          <p:spPr bwMode="auto">
            <a:xfrm>
              <a:off x="6248400" y="4235450"/>
              <a:ext cx="2514600" cy="17526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Gill Sans MT" pitchFamily="34" charset="0"/>
              </a:endParaRPr>
            </a:p>
          </p:txBody>
        </p:sp>
        <p:sp>
          <p:nvSpPr>
            <p:cNvPr id="24585" name="Line 8"/>
            <p:cNvSpPr>
              <a:spLocks noChangeShapeType="1"/>
            </p:cNvSpPr>
            <p:nvPr/>
          </p:nvSpPr>
          <p:spPr bwMode="auto">
            <a:xfrm>
              <a:off x="5029200" y="4387850"/>
              <a:ext cx="2286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4586" name="Line 9"/>
            <p:cNvSpPr>
              <a:spLocks noChangeShapeType="1"/>
            </p:cNvSpPr>
            <p:nvPr/>
          </p:nvSpPr>
          <p:spPr bwMode="auto">
            <a:xfrm>
              <a:off x="6934200" y="3321050"/>
              <a:ext cx="457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4587" name="Line 10"/>
            <p:cNvSpPr>
              <a:spLocks noChangeShapeType="1"/>
            </p:cNvSpPr>
            <p:nvPr/>
          </p:nvSpPr>
          <p:spPr bwMode="auto">
            <a:xfrm flipH="1">
              <a:off x="4419600" y="4159250"/>
              <a:ext cx="304800" cy="990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4588" name="Line 11"/>
            <p:cNvSpPr>
              <a:spLocks noChangeShapeType="1"/>
            </p:cNvSpPr>
            <p:nvPr/>
          </p:nvSpPr>
          <p:spPr bwMode="auto">
            <a:xfrm flipV="1">
              <a:off x="2438400" y="3321050"/>
              <a:ext cx="1524000" cy="10668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4589" name="Line 12"/>
            <p:cNvSpPr>
              <a:spLocks noChangeShapeType="1"/>
            </p:cNvSpPr>
            <p:nvPr/>
          </p:nvSpPr>
          <p:spPr bwMode="auto">
            <a:xfrm>
              <a:off x="4343400" y="3321050"/>
              <a:ext cx="2362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4590" name="Picture 13" descr="IOSfirewal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2863850"/>
              <a:ext cx="609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1" name="Line 14"/>
            <p:cNvSpPr>
              <a:spLocks noChangeShapeType="1"/>
            </p:cNvSpPr>
            <p:nvPr/>
          </p:nvSpPr>
          <p:spPr bwMode="auto">
            <a:xfrm flipV="1">
              <a:off x="6858000" y="1979613"/>
              <a:ext cx="152400" cy="1371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4592" name="Text Box 15"/>
            <p:cNvSpPr txBox="1">
              <a:spLocks noChangeArrowheads="1"/>
            </p:cNvSpPr>
            <p:nvPr/>
          </p:nvSpPr>
          <p:spPr bwMode="auto">
            <a:xfrm>
              <a:off x="6400800" y="2284413"/>
              <a:ext cx="762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MARS</a:t>
              </a:r>
            </a:p>
          </p:txBody>
        </p:sp>
        <p:pic>
          <p:nvPicPr>
            <p:cNvPr id="24593" name="Picture 1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800" y="3549650"/>
              <a:ext cx="990600"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4" name="Text Box 17"/>
            <p:cNvSpPr txBox="1">
              <a:spLocks noChangeArrowheads="1"/>
            </p:cNvSpPr>
            <p:nvPr/>
          </p:nvSpPr>
          <p:spPr bwMode="auto">
            <a:xfrm>
              <a:off x="2133600" y="4662488"/>
              <a:ext cx="5334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sp>
          <p:nvSpPr>
            <p:cNvPr id="24595" name="Text Box 18"/>
            <p:cNvSpPr txBox="1">
              <a:spLocks noChangeArrowheads="1"/>
            </p:cNvSpPr>
            <p:nvPr/>
          </p:nvSpPr>
          <p:spPr bwMode="auto">
            <a:xfrm>
              <a:off x="3857625" y="3443288"/>
              <a:ext cx="5334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sp>
          <p:nvSpPr>
            <p:cNvPr id="24596" name="Line 19"/>
            <p:cNvSpPr>
              <a:spLocks noChangeShapeType="1"/>
            </p:cNvSpPr>
            <p:nvPr/>
          </p:nvSpPr>
          <p:spPr bwMode="auto">
            <a:xfrm flipV="1">
              <a:off x="6781800" y="2208213"/>
              <a:ext cx="114300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4597" name="Picture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0" y="4387850"/>
              <a:ext cx="53181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4598" name="Text Box 21"/>
            <p:cNvSpPr txBox="1">
              <a:spLocks noChangeArrowheads="1"/>
            </p:cNvSpPr>
            <p:nvPr/>
          </p:nvSpPr>
          <p:spPr bwMode="auto">
            <a:xfrm>
              <a:off x="3752850" y="4714875"/>
              <a:ext cx="762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Iron Port</a:t>
              </a:r>
            </a:p>
          </p:txBody>
        </p:sp>
        <p:sp>
          <p:nvSpPr>
            <p:cNvPr id="24599" name="Text Box 22"/>
            <p:cNvSpPr txBox="1">
              <a:spLocks noChangeArrowheads="1"/>
            </p:cNvSpPr>
            <p:nvPr/>
          </p:nvSpPr>
          <p:spPr bwMode="auto">
            <a:xfrm>
              <a:off x="4648200" y="2711450"/>
              <a:ext cx="7620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Firewall</a:t>
              </a:r>
              <a:endParaRPr lang="en-US" sz="900">
                <a:latin typeface="Gill Sans MT" pitchFamily="34" charset="0"/>
              </a:endParaRPr>
            </a:p>
          </p:txBody>
        </p:sp>
        <p:pic>
          <p:nvPicPr>
            <p:cNvPr id="24600" name="Picture 23" descr="Workgroup Switch Securit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95800" y="4083050"/>
              <a:ext cx="762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01" name="Line 24"/>
            <p:cNvSpPr>
              <a:spLocks noChangeShapeType="1"/>
            </p:cNvSpPr>
            <p:nvPr/>
          </p:nvSpPr>
          <p:spPr bwMode="auto">
            <a:xfrm>
              <a:off x="6781800" y="3473450"/>
              <a:ext cx="762000" cy="990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4602" name="Line 25"/>
            <p:cNvSpPr>
              <a:spLocks noChangeShapeType="1"/>
            </p:cNvSpPr>
            <p:nvPr/>
          </p:nvSpPr>
          <p:spPr bwMode="auto">
            <a:xfrm flipH="1">
              <a:off x="6934200" y="3321050"/>
              <a:ext cx="53340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4603" name="Line 26"/>
            <p:cNvSpPr>
              <a:spLocks noChangeShapeType="1"/>
            </p:cNvSpPr>
            <p:nvPr/>
          </p:nvSpPr>
          <p:spPr bwMode="auto">
            <a:xfrm>
              <a:off x="7467600" y="3244850"/>
              <a:ext cx="228600" cy="129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4604" name="Line 27"/>
            <p:cNvSpPr>
              <a:spLocks noChangeShapeType="1"/>
            </p:cNvSpPr>
            <p:nvPr/>
          </p:nvSpPr>
          <p:spPr bwMode="auto">
            <a:xfrm>
              <a:off x="6781800" y="3244850"/>
              <a:ext cx="76200" cy="1371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4605" name="Picture 28" descr="Workgroup Switch Securit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67600" y="4311650"/>
              <a:ext cx="762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06" name="Picture 29" descr="Workgroup Switch Securit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00800" y="4387850"/>
              <a:ext cx="762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07" name="Picture 3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9000" y="3016250"/>
              <a:ext cx="47942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08" name="Picture 3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77025" y="1903413"/>
              <a:ext cx="762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09" name="Picture 32"/>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53200" y="3016250"/>
              <a:ext cx="47942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10" name="Picture 33" descr="Router with firewal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81200" y="4235450"/>
              <a:ext cx="685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11" name="Text Box 34"/>
            <p:cNvSpPr txBox="1">
              <a:spLocks noChangeArrowheads="1"/>
            </p:cNvSpPr>
            <p:nvPr/>
          </p:nvSpPr>
          <p:spPr bwMode="auto">
            <a:xfrm>
              <a:off x="5638800" y="3519488"/>
              <a:ext cx="381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IPS</a:t>
              </a:r>
              <a:endParaRPr lang="en-US" sz="900">
                <a:latin typeface="Gill Sans MT" pitchFamily="34" charset="0"/>
              </a:endParaRPr>
            </a:p>
          </p:txBody>
        </p:sp>
        <p:pic>
          <p:nvPicPr>
            <p:cNvPr id="24612" name="Picture 35" descr="NetRang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10200" y="3055938"/>
              <a:ext cx="8382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13" name="Picture 36" descr="File Server_Updated200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24400" y="4921250"/>
              <a:ext cx="304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14" name="Picture 37" descr="File Server_Updated200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05400" y="4997450"/>
              <a:ext cx="304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15" name="Picture 38" descr="File Server_Updated200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67200" y="4921250"/>
              <a:ext cx="304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16" name="Text Box 39"/>
            <p:cNvSpPr txBox="1">
              <a:spLocks noChangeArrowheads="1"/>
            </p:cNvSpPr>
            <p:nvPr/>
          </p:nvSpPr>
          <p:spPr bwMode="auto">
            <a:xfrm>
              <a:off x="4038600" y="5607050"/>
              <a:ext cx="76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Web </a:t>
              </a:r>
              <a:br>
                <a:rPr lang="en-US" sz="800">
                  <a:latin typeface="Gill Sans MT" pitchFamily="34" charset="0"/>
                </a:rPr>
              </a:br>
              <a:r>
                <a:rPr lang="en-US" sz="800">
                  <a:latin typeface="Gill Sans MT" pitchFamily="34" charset="0"/>
                </a:rPr>
                <a:t>Server</a:t>
              </a:r>
              <a:endParaRPr lang="en-US" sz="900">
                <a:latin typeface="Gill Sans MT" pitchFamily="34" charset="0"/>
              </a:endParaRPr>
            </a:p>
          </p:txBody>
        </p:sp>
        <p:sp>
          <p:nvSpPr>
            <p:cNvPr id="24617" name="Text Box 40"/>
            <p:cNvSpPr txBox="1">
              <a:spLocks noChangeArrowheads="1"/>
            </p:cNvSpPr>
            <p:nvPr/>
          </p:nvSpPr>
          <p:spPr bwMode="auto">
            <a:xfrm>
              <a:off x="4495800" y="5607050"/>
              <a:ext cx="76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Email Server</a:t>
              </a:r>
              <a:endParaRPr lang="en-US" sz="900">
                <a:latin typeface="Gill Sans MT" pitchFamily="34" charset="0"/>
              </a:endParaRPr>
            </a:p>
          </p:txBody>
        </p:sp>
        <p:sp>
          <p:nvSpPr>
            <p:cNvPr id="24618" name="Text Box 41"/>
            <p:cNvSpPr txBox="1">
              <a:spLocks noChangeArrowheads="1"/>
            </p:cNvSpPr>
            <p:nvPr/>
          </p:nvSpPr>
          <p:spPr bwMode="auto">
            <a:xfrm>
              <a:off x="5105400" y="5683250"/>
              <a:ext cx="762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DNS</a:t>
              </a:r>
            </a:p>
          </p:txBody>
        </p:sp>
        <p:pic>
          <p:nvPicPr>
            <p:cNvPr id="24619" name="Picture 42"/>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629400" y="5073650"/>
              <a:ext cx="6858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20" name="Text Box 43"/>
            <p:cNvSpPr txBox="1">
              <a:spLocks noChangeArrowheads="1"/>
            </p:cNvSpPr>
            <p:nvPr/>
          </p:nvSpPr>
          <p:spPr bwMode="auto">
            <a:xfrm>
              <a:off x="6800850" y="5114925"/>
              <a:ext cx="533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24621" name="Picture 44"/>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934200" y="4921250"/>
              <a:ext cx="6858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22" name="Text Box 45"/>
            <p:cNvSpPr txBox="1">
              <a:spLocks noChangeArrowheads="1"/>
            </p:cNvSpPr>
            <p:nvPr/>
          </p:nvSpPr>
          <p:spPr bwMode="auto">
            <a:xfrm>
              <a:off x="7153275" y="4981575"/>
              <a:ext cx="533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24623" name="Picture 46"/>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239000" y="4997450"/>
              <a:ext cx="6858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24" name="Text Box 47"/>
            <p:cNvSpPr txBox="1">
              <a:spLocks noChangeArrowheads="1"/>
            </p:cNvSpPr>
            <p:nvPr/>
          </p:nvSpPr>
          <p:spPr bwMode="auto">
            <a:xfrm>
              <a:off x="7439025" y="5045075"/>
              <a:ext cx="533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24625" name="Picture 4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743825" y="1827213"/>
              <a:ext cx="381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4626" name="Text Box 49"/>
            <p:cNvSpPr txBox="1">
              <a:spLocks noChangeArrowheads="1"/>
            </p:cNvSpPr>
            <p:nvPr/>
          </p:nvSpPr>
          <p:spPr bwMode="auto">
            <a:xfrm>
              <a:off x="3914775" y="5038725"/>
              <a:ext cx="5334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24627" name="Text Box 50"/>
            <p:cNvSpPr txBox="1">
              <a:spLocks noChangeArrowheads="1"/>
            </p:cNvSpPr>
            <p:nvPr/>
          </p:nvSpPr>
          <p:spPr bwMode="auto">
            <a:xfrm>
              <a:off x="4533900" y="4724400"/>
              <a:ext cx="5334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24628" name="Text Box 51"/>
            <p:cNvSpPr txBox="1">
              <a:spLocks noChangeArrowheads="1"/>
            </p:cNvSpPr>
            <p:nvPr/>
          </p:nvSpPr>
          <p:spPr bwMode="auto">
            <a:xfrm>
              <a:off x="5372100" y="5048250"/>
              <a:ext cx="5334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24629" name="Text Box 52"/>
            <p:cNvSpPr txBox="1">
              <a:spLocks noChangeArrowheads="1"/>
            </p:cNvSpPr>
            <p:nvPr/>
          </p:nvSpPr>
          <p:spPr bwMode="auto">
            <a:xfrm>
              <a:off x="8077200" y="2011363"/>
              <a:ext cx="5334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solidFill>
                    <a:schemeClr val="bg1"/>
                  </a:solidFill>
                  <a:latin typeface="Gill Sans MT" pitchFamily="34" charset="0"/>
                </a:rPr>
                <a:t>CSA</a:t>
              </a:r>
            </a:p>
          </p:txBody>
        </p:sp>
        <p:sp>
          <p:nvSpPr>
            <p:cNvPr id="24630" name="Text Box 53"/>
            <p:cNvSpPr txBox="1">
              <a:spLocks noChangeArrowheads="1"/>
            </p:cNvSpPr>
            <p:nvPr/>
          </p:nvSpPr>
          <p:spPr bwMode="auto">
            <a:xfrm>
              <a:off x="1271588" y="4906963"/>
              <a:ext cx="16240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Regional branch with </a:t>
              </a:r>
            </a:p>
            <a:p>
              <a:pPr algn="ctr" eaLnBrk="1" hangingPunct="1"/>
              <a:r>
                <a:rPr lang="en-US" sz="1200">
                  <a:latin typeface="Gill Sans MT" pitchFamily="34" charset="0"/>
                </a:rPr>
                <a:t>a VPN enabled </a:t>
              </a:r>
            </a:p>
            <a:p>
              <a:pPr algn="ctr" eaLnBrk="1" hangingPunct="1"/>
              <a:r>
                <a:rPr lang="en-US" sz="1200">
                  <a:latin typeface="Gill Sans MT" pitchFamily="34" charset="0"/>
                </a:rPr>
                <a:t>Cisco ISR router</a:t>
              </a:r>
            </a:p>
          </p:txBody>
        </p:sp>
        <p:sp>
          <p:nvSpPr>
            <p:cNvPr id="24631" name="Line 54"/>
            <p:cNvSpPr>
              <a:spLocks noChangeShapeType="1"/>
            </p:cNvSpPr>
            <p:nvPr/>
          </p:nvSpPr>
          <p:spPr bwMode="auto">
            <a:xfrm>
              <a:off x="3429000" y="2895600"/>
              <a:ext cx="419100" cy="379413"/>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4632" name="Picture 55" descr="RouterSecurity"/>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866900" y="2208213"/>
              <a:ext cx="628650"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33" name="Text Box 56"/>
            <p:cNvSpPr txBox="1">
              <a:spLocks noChangeArrowheads="1"/>
            </p:cNvSpPr>
            <p:nvPr/>
          </p:nvSpPr>
          <p:spPr bwMode="auto">
            <a:xfrm>
              <a:off x="1033463" y="2711450"/>
              <a:ext cx="163353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SOHO with a Cisco DSL Router</a:t>
              </a:r>
            </a:p>
          </p:txBody>
        </p:sp>
        <p:sp>
          <p:nvSpPr>
            <p:cNvPr id="24634" name="Text Box 57"/>
            <p:cNvSpPr txBox="1">
              <a:spLocks noChangeArrowheads="1"/>
            </p:cNvSpPr>
            <p:nvPr/>
          </p:nvSpPr>
          <p:spPr bwMode="auto">
            <a:xfrm>
              <a:off x="1981200" y="2541588"/>
              <a:ext cx="4572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pic>
          <p:nvPicPr>
            <p:cNvPr id="24635" name="Picture 58" descr="RouterSecurity"/>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733800" y="3092450"/>
              <a:ext cx="6286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36" name="Line 60"/>
            <p:cNvSpPr>
              <a:spLocks noChangeShapeType="1"/>
            </p:cNvSpPr>
            <p:nvPr/>
          </p:nvSpPr>
          <p:spPr bwMode="auto">
            <a:xfrm flipH="1">
              <a:off x="3286125" y="1600200"/>
              <a:ext cx="0" cy="9144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4637" name="Text Box 63"/>
            <p:cNvSpPr txBox="1">
              <a:spLocks noChangeArrowheads="1"/>
            </p:cNvSpPr>
            <p:nvPr/>
          </p:nvSpPr>
          <p:spPr bwMode="auto">
            <a:xfrm>
              <a:off x="2305050" y="549275"/>
              <a:ext cx="170338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Business Partner</a:t>
              </a:r>
            </a:p>
            <a:p>
              <a:pPr algn="ctr" eaLnBrk="1" hangingPunct="1"/>
              <a:r>
                <a:rPr lang="en-US" sz="1200">
                  <a:latin typeface="Gill Sans MT" pitchFamily="34" charset="0"/>
                </a:rPr>
                <a:t>with a Cisco Router</a:t>
              </a:r>
            </a:p>
          </p:txBody>
        </p:sp>
        <p:pic>
          <p:nvPicPr>
            <p:cNvPr id="24638" name="Picture 64" descr="Route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876550" y="1119188"/>
              <a:ext cx="6858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39" name="Picture 65" descr="Branch_Office_Subdued"/>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354263" y="1008063"/>
              <a:ext cx="493712"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40" name="Picture 66" descr="Branch_Office_Subdued"/>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371600" y="4038600"/>
              <a:ext cx="4937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41" name="Picture 67" descr="Telecommuter_House_Subdued"/>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19200" y="2057400"/>
              <a:ext cx="60960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42" name="Line 68"/>
            <p:cNvSpPr>
              <a:spLocks noChangeShapeType="1"/>
            </p:cNvSpPr>
            <p:nvPr/>
          </p:nvSpPr>
          <p:spPr bwMode="auto">
            <a:xfrm>
              <a:off x="2438400" y="2438400"/>
              <a:ext cx="609600" cy="1524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4643"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0" y="2360613"/>
              <a:ext cx="1066800"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44" name="Text Box 70"/>
            <p:cNvSpPr txBox="1">
              <a:spLocks noChangeArrowheads="1"/>
            </p:cNvSpPr>
            <p:nvPr/>
          </p:nvSpPr>
          <p:spPr bwMode="auto">
            <a:xfrm>
              <a:off x="762000" y="3276600"/>
              <a:ext cx="1676400" cy="61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15000"/>
                </a:spcBef>
              </a:pPr>
              <a:r>
                <a:rPr lang="en-US" sz="1600">
                  <a:latin typeface="Gill Sans MT" pitchFamily="34" charset="0"/>
                </a:rPr>
                <a:t>Site-to-Site</a:t>
              </a:r>
            </a:p>
            <a:p>
              <a:pPr algn="ctr" eaLnBrk="1" hangingPunct="1">
                <a:spcBef>
                  <a:spcPct val="15000"/>
                </a:spcBef>
              </a:pPr>
              <a:r>
                <a:rPr lang="en-US" sz="1600">
                  <a:latin typeface="Gill Sans MT" pitchFamily="34" charset="0"/>
                </a:rPr>
                <a:t>VPNs</a:t>
              </a:r>
            </a:p>
          </p:txBody>
        </p:sp>
        <p:sp>
          <p:nvSpPr>
            <p:cNvPr id="24645" name="Text Box 72"/>
            <p:cNvSpPr txBox="1">
              <a:spLocks noChangeArrowheads="1"/>
            </p:cNvSpPr>
            <p:nvPr/>
          </p:nvSpPr>
          <p:spPr bwMode="auto">
            <a:xfrm>
              <a:off x="2819400" y="2590800"/>
              <a:ext cx="1143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400">
                  <a:latin typeface="Gill Sans MT" pitchFamily="34" charset="0"/>
                </a:rPr>
                <a:t>Internet</a:t>
              </a:r>
            </a:p>
          </p:txBody>
        </p:sp>
        <p:sp>
          <p:nvSpPr>
            <p:cNvPr id="24646" name="Text Box 73"/>
            <p:cNvSpPr txBox="1">
              <a:spLocks noChangeArrowheads="1"/>
            </p:cNvSpPr>
            <p:nvPr/>
          </p:nvSpPr>
          <p:spPr bwMode="auto">
            <a:xfrm>
              <a:off x="2743200" y="3657600"/>
              <a:ext cx="1143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400">
                  <a:latin typeface="Gill Sans MT" pitchFamily="34" charset="0"/>
                </a:rPr>
                <a:t>WAN</a:t>
              </a:r>
            </a:p>
          </p:txBody>
        </p:sp>
      </p:grpSp>
      <p:sp>
        <p:nvSpPr>
          <p:cNvPr id="24580" name="TextBox 69"/>
          <p:cNvSpPr txBox="1">
            <a:spLocks noChangeArrowheads="1"/>
          </p:cNvSpPr>
          <p:nvPr/>
        </p:nvSpPr>
        <p:spPr bwMode="auto">
          <a:xfrm>
            <a:off x="4572000" y="1600200"/>
            <a:ext cx="4476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a:latin typeface="Gill Sans MT" pitchFamily="34" charset="0"/>
              </a:rPr>
              <a:t>Hosts send and receive normal</a:t>
            </a:r>
            <a:br>
              <a:rPr lang="en-US" sz="2000">
                <a:latin typeface="Gill Sans MT" pitchFamily="34" charset="0"/>
              </a:rPr>
            </a:br>
            <a:r>
              <a:rPr lang="en-US" sz="2000">
                <a:latin typeface="Gill Sans MT" pitchFamily="34" charset="0"/>
              </a:rPr>
              <a:t>TCP/IP traffic through a VPN gateway</a:t>
            </a:r>
          </a:p>
        </p:txBody>
      </p:sp>
    </p:spTree>
    <p:extLst>
      <p:ext uri="{BB962C8B-B14F-4D97-AF65-F5344CB8AC3E}">
        <p14:creationId xmlns:p14="http://schemas.microsoft.com/office/powerpoint/2010/main" val="34583809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Oval 2"/>
          <p:cNvSpPr>
            <a:spLocks noChangeArrowheads="1"/>
          </p:cNvSpPr>
          <p:nvPr/>
        </p:nvSpPr>
        <p:spPr bwMode="auto">
          <a:xfrm rot="4774937">
            <a:off x="3653631" y="799307"/>
            <a:ext cx="1876425" cy="2633662"/>
          </a:xfrm>
          <a:prstGeom prst="ellipse">
            <a:avLst/>
          </a:prstGeom>
          <a:solidFill>
            <a:srgbClr val="FFCC99"/>
          </a:solidFill>
          <a:ln w="9525">
            <a:solidFill>
              <a:schemeClr val="tx1"/>
            </a:solidFill>
            <a:round/>
            <a:headEnd/>
            <a:tailEnd/>
          </a:ln>
        </p:spPr>
        <p:txBody>
          <a:bodyPr wrap="none" anchor="ctr"/>
          <a:lstStyle/>
          <a:p>
            <a:endParaRPr lang="en-US">
              <a:latin typeface="Gill Sans MT" pitchFamily="34" charset="0"/>
            </a:endParaRPr>
          </a:p>
        </p:txBody>
      </p:sp>
      <p:sp>
        <p:nvSpPr>
          <p:cNvPr id="25603" name="Rectangle 4"/>
          <p:cNvSpPr>
            <a:spLocks noGrp="1" noChangeAspect="1" noChangeArrowheads="1"/>
          </p:cNvSpPr>
          <p:nvPr>
            <p:ph type="title"/>
          </p:nvPr>
        </p:nvSpPr>
        <p:spPr/>
        <p:txBody>
          <a:bodyPr/>
          <a:lstStyle/>
          <a:p>
            <a:pPr eaLnBrk="1" hangingPunct="1"/>
            <a:r>
              <a:rPr lang="en-US" smtClean="0"/>
              <a:t>Remote-Access VPNs</a:t>
            </a:r>
          </a:p>
        </p:txBody>
      </p:sp>
      <p:sp>
        <p:nvSpPr>
          <p:cNvPr id="25604" name="Line 5"/>
          <p:cNvSpPr>
            <a:spLocks noChangeShapeType="1"/>
          </p:cNvSpPr>
          <p:nvPr/>
        </p:nvSpPr>
        <p:spPr bwMode="auto">
          <a:xfrm flipH="1">
            <a:off x="3352800" y="4876800"/>
            <a:ext cx="45720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5605" name="Line 6"/>
          <p:cNvSpPr>
            <a:spLocks noChangeShapeType="1"/>
          </p:cNvSpPr>
          <p:nvPr/>
        </p:nvSpPr>
        <p:spPr bwMode="auto">
          <a:xfrm>
            <a:off x="4114800" y="4267200"/>
            <a:ext cx="0" cy="1447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5606" name="Oval 7"/>
          <p:cNvSpPr>
            <a:spLocks noChangeArrowheads="1"/>
          </p:cNvSpPr>
          <p:nvPr/>
        </p:nvSpPr>
        <p:spPr bwMode="auto">
          <a:xfrm>
            <a:off x="5486400" y="4800600"/>
            <a:ext cx="2514600" cy="17526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Gill Sans MT" pitchFamily="34" charset="0"/>
            </a:endParaRPr>
          </a:p>
        </p:txBody>
      </p:sp>
      <p:sp>
        <p:nvSpPr>
          <p:cNvPr id="25607" name="Line 8"/>
          <p:cNvSpPr>
            <a:spLocks noChangeShapeType="1"/>
          </p:cNvSpPr>
          <p:nvPr/>
        </p:nvSpPr>
        <p:spPr bwMode="auto">
          <a:xfrm>
            <a:off x="4267200" y="4953000"/>
            <a:ext cx="2286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5608" name="Line 9"/>
          <p:cNvSpPr>
            <a:spLocks noChangeShapeType="1"/>
          </p:cNvSpPr>
          <p:nvPr/>
        </p:nvSpPr>
        <p:spPr bwMode="auto">
          <a:xfrm>
            <a:off x="6172200" y="3886200"/>
            <a:ext cx="457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5609" name="Line 10"/>
          <p:cNvSpPr>
            <a:spLocks noChangeShapeType="1"/>
          </p:cNvSpPr>
          <p:nvPr/>
        </p:nvSpPr>
        <p:spPr bwMode="auto">
          <a:xfrm flipH="1">
            <a:off x="3657600" y="4724400"/>
            <a:ext cx="304800" cy="990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5610" name="Line 12"/>
          <p:cNvSpPr>
            <a:spLocks noChangeShapeType="1"/>
          </p:cNvSpPr>
          <p:nvPr/>
        </p:nvSpPr>
        <p:spPr bwMode="auto">
          <a:xfrm>
            <a:off x="3581400" y="3886200"/>
            <a:ext cx="2362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5611" name="Picture 13" descr="IOSfirewa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3429000"/>
            <a:ext cx="609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2" name="Line 14"/>
          <p:cNvSpPr>
            <a:spLocks noChangeShapeType="1"/>
          </p:cNvSpPr>
          <p:nvPr/>
        </p:nvSpPr>
        <p:spPr bwMode="auto">
          <a:xfrm flipV="1">
            <a:off x="6096000" y="2544763"/>
            <a:ext cx="152400" cy="1371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5613" name="Text Box 15"/>
          <p:cNvSpPr txBox="1">
            <a:spLocks noChangeArrowheads="1"/>
          </p:cNvSpPr>
          <p:nvPr/>
        </p:nvSpPr>
        <p:spPr bwMode="auto">
          <a:xfrm>
            <a:off x="5638800" y="2849563"/>
            <a:ext cx="762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MARS</a:t>
            </a:r>
          </a:p>
        </p:txBody>
      </p:sp>
      <p:sp>
        <p:nvSpPr>
          <p:cNvPr id="25614" name="Text Box 18"/>
          <p:cNvSpPr txBox="1">
            <a:spLocks noChangeArrowheads="1"/>
          </p:cNvSpPr>
          <p:nvPr/>
        </p:nvSpPr>
        <p:spPr bwMode="auto">
          <a:xfrm>
            <a:off x="3095625" y="4008438"/>
            <a:ext cx="5334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VPN</a:t>
            </a:r>
            <a:endParaRPr lang="en-US" sz="900">
              <a:latin typeface="Gill Sans MT" pitchFamily="34" charset="0"/>
            </a:endParaRPr>
          </a:p>
        </p:txBody>
      </p:sp>
      <p:sp>
        <p:nvSpPr>
          <p:cNvPr id="25615" name="Line 19"/>
          <p:cNvSpPr>
            <a:spLocks noChangeShapeType="1"/>
          </p:cNvSpPr>
          <p:nvPr/>
        </p:nvSpPr>
        <p:spPr bwMode="auto">
          <a:xfrm flipV="1">
            <a:off x="6019800" y="2773363"/>
            <a:ext cx="114300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5616" name="Picture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0" y="4953000"/>
            <a:ext cx="53181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5617" name="Text Box 21"/>
          <p:cNvSpPr txBox="1">
            <a:spLocks noChangeArrowheads="1"/>
          </p:cNvSpPr>
          <p:nvPr/>
        </p:nvSpPr>
        <p:spPr bwMode="auto">
          <a:xfrm>
            <a:off x="2990850" y="5280025"/>
            <a:ext cx="762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Iron Port</a:t>
            </a:r>
          </a:p>
        </p:txBody>
      </p:sp>
      <p:sp>
        <p:nvSpPr>
          <p:cNvPr id="25618" name="Text Box 22"/>
          <p:cNvSpPr txBox="1">
            <a:spLocks noChangeArrowheads="1"/>
          </p:cNvSpPr>
          <p:nvPr/>
        </p:nvSpPr>
        <p:spPr bwMode="auto">
          <a:xfrm>
            <a:off x="3886200" y="3276600"/>
            <a:ext cx="7620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Firewall</a:t>
            </a:r>
            <a:endParaRPr lang="en-US" sz="900">
              <a:latin typeface="Gill Sans MT" pitchFamily="34" charset="0"/>
            </a:endParaRPr>
          </a:p>
        </p:txBody>
      </p:sp>
      <p:pic>
        <p:nvPicPr>
          <p:cNvPr id="25619" name="Picture 23" descr="Workgroup Switch Securit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33800" y="4648200"/>
            <a:ext cx="762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0" name="Line 24"/>
          <p:cNvSpPr>
            <a:spLocks noChangeShapeType="1"/>
          </p:cNvSpPr>
          <p:nvPr/>
        </p:nvSpPr>
        <p:spPr bwMode="auto">
          <a:xfrm>
            <a:off x="6019800" y="4038600"/>
            <a:ext cx="762000" cy="990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5621" name="Line 25"/>
          <p:cNvSpPr>
            <a:spLocks noChangeShapeType="1"/>
          </p:cNvSpPr>
          <p:nvPr/>
        </p:nvSpPr>
        <p:spPr bwMode="auto">
          <a:xfrm flipH="1">
            <a:off x="6172200" y="3886200"/>
            <a:ext cx="53340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5622" name="Line 26"/>
          <p:cNvSpPr>
            <a:spLocks noChangeShapeType="1"/>
          </p:cNvSpPr>
          <p:nvPr/>
        </p:nvSpPr>
        <p:spPr bwMode="auto">
          <a:xfrm>
            <a:off x="6705600" y="3810000"/>
            <a:ext cx="228600" cy="129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5623" name="Line 27"/>
          <p:cNvSpPr>
            <a:spLocks noChangeShapeType="1"/>
          </p:cNvSpPr>
          <p:nvPr/>
        </p:nvSpPr>
        <p:spPr bwMode="auto">
          <a:xfrm>
            <a:off x="6019800" y="3810000"/>
            <a:ext cx="76200" cy="1371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5624" name="Picture 28" descr="Workgroup Switch Securit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05600" y="4876800"/>
            <a:ext cx="762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5" name="Picture 29" descr="Workgroup Switch Securit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8800" y="4953000"/>
            <a:ext cx="762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6" name="Picture 3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77000" y="3581400"/>
            <a:ext cx="47942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7" name="Picture 3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15025" y="2468563"/>
            <a:ext cx="762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8" name="Picture 32"/>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91200" y="3581400"/>
            <a:ext cx="47942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9" name="Text Box 34"/>
          <p:cNvSpPr txBox="1">
            <a:spLocks noChangeArrowheads="1"/>
          </p:cNvSpPr>
          <p:nvPr/>
        </p:nvSpPr>
        <p:spPr bwMode="auto">
          <a:xfrm>
            <a:off x="4876800" y="4084638"/>
            <a:ext cx="381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IPS</a:t>
            </a:r>
            <a:endParaRPr lang="en-US" sz="900">
              <a:latin typeface="Gill Sans MT" pitchFamily="34" charset="0"/>
            </a:endParaRPr>
          </a:p>
        </p:txBody>
      </p:sp>
      <p:pic>
        <p:nvPicPr>
          <p:cNvPr id="25630" name="Picture 35" descr="NetRang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8200" y="3621088"/>
            <a:ext cx="8382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1" name="Picture 36" descr="File Server_Updated200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62400" y="5486400"/>
            <a:ext cx="304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2" name="Picture 37" descr="File Server_Updated200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43400" y="5562600"/>
            <a:ext cx="304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3" name="Picture 38" descr="File Server_Updated200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05200" y="5486400"/>
            <a:ext cx="304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34" name="Text Box 39"/>
          <p:cNvSpPr txBox="1">
            <a:spLocks noChangeArrowheads="1"/>
          </p:cNvSpPr>
          <p:nvPr/>
        </p:nvSpPr>
        <p:spPr bwMode="auto">
          <a:xfrm>
            <a:off x="3276600" y="6172200"/>
            <a:ext cx="76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Web </a:t>
            </a:r>
            <a:br>
              <a:rPr lang="en-US" sz="800">
                <a:latin typeface="Gill Sans MT" pitchFamily="34" charset="0"/>
              </a:rPr>
            </a:br>
            <a:r>
              <a:rPr lang="en-US" sz="800">
                <a:latin typeface="Gill Sans MT" pitchFamily="34" charset="0"/>
              </a:rPr>
              <a:t>Server</a:t>
            </a:r>
            <a:endParaRPr lang="en-US" sz="900">
              <a:latin typeface="Gill Sans MT" pitchFamily="34" charset="0"/>
            </a:endParaRPr>
          </a:p>
        </p:txBody>
      </p:sp>
      <p:sp>
        <p:nvSpPr>
          <p:cNvPr id="25635" name="Text Box 40"/>
          <p:cNvSpPr txBox="1">
            <a:spLocks noChangeArrowheads="1"/>
          </p:cNvSpPr>
          <p:nvPr/>
        </p:nvSpPr>
        <p:spPr bwMode="auto">
          <a:xfrm>
            <a:off x="3733800" y="6172200"/>
            <a:ext cx="76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Email Server</a:t>
            </a:r>
            <a:endParaRPr lang="en-US" sz="900">
              <a:latin typeface="Gill Sans MT" pitchFamily="34" charset="0"/>
            </a:endParaRPr>
          </a:p>
        </p:txBody>
      </p:sp>
      <p:sp>
        <p:nvSpPr>
          <p:cNvPr id="25636" name="Text Box 41"/>
          <p:cNvSpPr txBox="1">
            <a:spLocks noChangeArrowheads="1"/>
          </p:cNvSpPr>
          <p:nvPr/>
        </p:nvSpPr>
        <p:spPr bwMode="auto">
          <a:xfrm>
            <a:off x="4343400" y="6248400"/>
            <a:ext cx="762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900">
                <a:latin typeface="Gill Sans MT" pitchFamily="34" charset="0"/>
              </a:rPr>
              <a:t>DNS</a:t>
            </a:r>
          </a:p>
        </p:txBody>
      </p:sp>
      <p:pic>
        <p:nvPicPr>
          <p:cNvPr id="25637" name="Picture 42"/>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867400" y="5638800"/>
            <a:ext cx="6858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38" name="Text Box 43"/>
          <p:cNvSpPr txBox="1">
            <a:spLocks noChangeArrowheads="1"/>
          </p:cNvSpPr>
          <p:nvPr/>
        </p:nvSpPr>
        <p:spPr bwMode="auto">
          <a:xfrm>
            <a:off x="6038850" y="5680075"/>
            <a:ext cx="533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25639" name="Picture 44"/>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72200" y="5486400"/>
            <a:ext cx="6858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40" name="Text Box 45"/>
          <p:cNvSpPr txBox="1">
            <a:spLocks noChangeArrowheads="1"/>
          </p:cNvSpPr>
          <p:nvPr/>
        </p:nvSpPr>
        <p:spPr bwMode="auto">
          <a:xfrm>
            <a:off x="6391275" y="5546725"/>
            <a:ext cx="533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25641" name="Picture 46"/>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77000" y="5562600"/>
            <a:ext cx="6858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42" name="Text Box 47"/>
          <p:cNvSpPr txBox="1">
            <a:spLocks noChangeArrowheads="1"/>
          </p:cNvSpPr>
          <p:nvPr/>
        </p:nvSpPr>
        <p:spPr bwMode="auto">
          <a:xfrm>
            <a:off x="6677025" y="5610225"/>
            <a:ext cx="533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000">
                <a:latin typeface="Gill Sans MT" pitchFamily="34" charset="0"/>
              </a:rPr>
              <a:t>CSA</a:t>
            </a:r>
          </a:p>
        </p:txBody>
      </p:sp>
      <p:pic>
        <p:nvPicPr>
          <p:cNvPr id="25643" name="Picture 48"/>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981825" y="2392363"/>
            <a:ext cx="381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5644" name="Text Box 49"/>
          <p:cNvSpPr txBox="1">
            <a:spLocks noChangeArrowheads="1"/>
          </p:cNvSpPr>
          <p:nvPr/>
        </p:nvSpPr>
        <p:spPr bwMode="auto">
          <a:xfrm>
            <a:off x="3152775" y="5603875"/>
            <a:ext cx="5334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25645" name="Text Box 50"/>
          <p:cNvSpPr txBox="1">
            <a:spLocks noChangeArrowheads="1"/>
          </p:cNvSpPr>
          <p:nvPr/>
        </p:nvSpPr>
        <p:spPr bwMode="auto">
          <a:xfrm>
            <a:off x="3771900" y="5289550"/>
            <a:ext cx="5334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25646" name="Text Box 51"/>
          <p:cNvSpPr txBox="1">
            <a:spLocks noChangeArrowheads="1"/>
          </p:cNvSpPr>
          <p:nvPr/>
        </p:nvSpPr>
        <p:spPr bwMode="auto">
          <a:xfrm>
            <a:off x="4610100" y="5613400"/>
            <a:ext cx="5334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latin typeface="Gill Sans MT" pitchFamily="34" charset="0"/>
              </a:rPr>
              <a:t>CSA</a:t>
            </a:r>
          </a:p>
        </p:txBody>
      </p:sp>
      <p:sp>
        <p:nvSpPr>
          <p:cNvPr id="25647" name="Text Box 52"/>
          <p:cNvSpPr txBox="1">
            <a:spLocks noChangeArrowheads="1"/>
          </p:cNvSpPr>
          <p:nvPr/>
        </p:nvSpPr>
        <p:spPr bwMode="auto">
          <a:xfrm>
            <a:off x="7315200" y="2576513"/>
            <a:ext cx="5334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800">
                <a:solidFill>
                  <a:schemeClr val="bg1"/>
                </a:solidFill>
                <a:latin typeface="Gill Sans MT" pitchFamily="34" charset="0"/>
              </a:rPr>
              <a:t>CSA</a:t>
            </a:r>
          </a:p>
        </p:txBody>
      </p:sp>
      <p:sp>
        <p:nvSpPr>
          <p:cNvPr id="25648" name="Line 54"/>
          <p:cNvSpPr>
            <a:spLocks noChangeShapeType="1"/>
          </p:cNvSpPr>
          <p:nvPr/>
        </p:nvSpPr>
        <p:spPr bwMode="auto">
          <a:xfrm>
            <a:off x="2667000" y="3460750"/>
            <a:ext cx="419100" cy="379413"/>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5649" name="Picture 58" descr="RouterSecurity"/>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971800" y="3657600"/>
            <a:ext cx="6286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50" name="Line 59"/>
          <p:cNvSpPr>
            <a:spLocks noChangeShapeType="1"/>
          </p:cNvSpPr>
          <p:nvPr/>
        </p:nvSpPr>
        <p:spPr bwMode="auto">
          <a:xfrm flipH="1">
            <a:off x="2743200" y="2165350"/>
            <a:ext cx="1066800" cy="10668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pic>
        <p:nvPicPr>
          <p:cNvPr id="25651" name="Picture 61" descr="Running_Woman"/>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657600" y="1825625"/>
            <a:ext cx="4191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52" name="Text Box 62"/>
          <p:cNvSpPr txBox="1">
            <a:spLocks noChangeArrowheads="1"/>
          </p:cNvSpPr>
          <p:nvPr/>
        </p:nvSpPr>
        <p:spPr bwMode="auto">
          <a:xfrm>
            <a:off x="3886200" y="21653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lIns="82124" tIns="41061" rIns="82124" bIns="41061">
            <a:spAutoFit/>
          </a:bodyPr>
          <a:lstStyle>
            <a:lvl1pPr defTabSz="814388" eaLnBrk="0" hangingPunct="0">
              <a:defRPr>
                <a:solidFill>
                  <a:schemeClr val="tx1"/>
                </a:solidFill>
                <a:latin typeface="Arial" charset="0"/>
                <a:cs typeface="Arial" charset="0"/>
              </a:defRPr>
            </a:lvl1pPr>
            <a:lvl2pPr marL="742950" indent="-285750" defTabSz="814388" eaLnBrk="0" hangingPunct="0">
              <a:defRPr>
                <a:solidFill>
                  <a:schemeClr val="tx1"/>
                </a:solidFill>
                <a:latin typeface="Arial" charset="0"/>
                <a:cs typeface="Arial" charset="0"/>
              </a:defRPr>
            </a:lvl2pPr>
            <a:lvl3pPr marL="1143000" indent="-228600" defTabSz="814388" eaLnBrk="0" hangingPunct="0">
              <a:defRPr>
                <a:solidFill>
                  <a:schemeClr val="tx1"/>
                </a:solidFill>
                <a:latin typeface="Arial" charset="0"/>
                <a:cs typeface="Arial" charset="0"/>
              </a:defRPr>
            </a:lvl3pPr>
            <a:lvl4pPr marL="1600200" indent="-228600" defTabSz="814388" eaLnBrk="0" hangingPunct="0">
              <a:defRPr>
                <a:solidFill>
                  <a:schemeClr val="tx1"/>
                </a:solidFill>
                <a:latin typeface="Arial" charset="0"/>
                <a:cs typeface="Arial" charset="0"/>
              </a:defRPr>
            </a:lvl4pPr>
            <a:lvl5pPr marL="2057400" indent="-228600" defTabSz="814388" eaLnBrk="0" hangingPunct="0">
              <a:defRPr>
                <a:solidFill>
                  <a:schemeClr val="tx1"/>
                </a:solidFill>
                <a:latin typeface="Arial" charset="0"/>
                <a:cs typeface="Arial" charset="0"/>
              </a:defRPr>
            </a:lvl5pPr>
            <a:lvl6pPr marL="2514600" indent="-228600" defTabSz="814388" eaLnBrk="0" fontAlgn="base" hangingPunct="0">
              <a:spcBef>
                <a:spcPct val="0"/>
              </a:spcBef>
              <a:spcAft>
                <a:spcPct val="0"/>
              </a:spcAft>
              <a:defRPr>
                <a:solidFill>
                  <a:schemeClr val="tx1"/>
                </a:solidFill>
                <a:latin typeface="Arial" charset="0"/>
                <a:cs typeface="Arial" charset="0"/>
              </a:defRPr>
            </a:lvl6pPr>
            <a:lvl7pPr marL="2971800" indent="-228600" defTabSz="814388" eaLnBrk="0" fontAlgn="base" hangingPunct="0">
              <a:spcBef>
                <a:spcPct val="0"/>
              </a:spcBef>
              <a:spcAft>
                <a:spcPct val="0"/>
              </a:spcAft>
              <a:defRPr>
                <a:solidFill>
                  <a:schemeClr val="tx1"/>
                </a:solidFill>
                <a:latin typeface="Arial" charset="0"/>
                <a:cs typeface="Arial" charset="0"/>
              </a:defRPr>
            </a:lvl7pPr>
            <a:lvl8pPr marL="3429000" indent="-228600" defTabSz="814388" eaLnBrk="0" fontAlgn="base" hangingPunct="0">
              <a:spcBef>
                <a:spcPct val="0"/>
              </a:spcBef>
              <a:spcAft>
                <a:spcPct val="0"/>
              </a:spcAft>
              <a:defRPr>
                <a:solidFill>
                  <a:schemeClr val="tx1"/>
                </a:solidFill>
                <a:latin typeface="Arial" charset="0"/>
                <a:cs typeface="Arial" charset="0"/>
              </a:defRPr>
            </a:lvl8pPr>
            <a:lvl9pPr marL="3886200" indent="-228600" defTabSz="814388"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latin typeface="Gill Sans MT" pitchFamily="34" charset="0"/>
              </a:rPr>
              <a:t>Mobile Worker </a:t>
            </a:r>
          </a:p>
          <a:p>
            <a:pPr algn="ctr" eaLnBrk="1" hangingPunct="1"/>
            <a:r>
              <a:rPr lang="en-US" sz="1200">
                <a:latin typeface="Gill Sans MT" pitchFamily="34" charset="0"/>
              </a:rPr>
              <a:t>with a Cisco </a:t>
            </a:r>
          </a:p>
          <a:p>
            <a:pPr algn="ctr" eaLnBrk="1" hangingPunct="1"/>
            <a:r>
              <a:rPr lang="en-US" sz="1200">
                <a:latin typeface="Gill Sans MT" pitchFamily="34" charset="0"/>
              </a:rPr>
              <a:t>VPN Client</a:t>
            </a:r>
          </a:p>
        </p:txBody>
      </p:sp>
      <p:pic>
        <p:nvPicPr>
          <p:cNvPr id="25653" name="Picture 69"/>
          <p:cNvPicPr>
            <a:picLocks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981200" y="2925763"/>
            <a:ext cx="1066800"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54" name="Text Box 71"/>
          <p:cNvSpPr txBox="1">
            <a:spLocks noChangeArrowheads="1"/>
          </p:cNvSpPr>
          <p:nvPr/>
        </p:nvSpPr>
        <p:spPr bwMode="auto">
          <a:xfrm>
            <a:off x="3886200" y="1439863"/>
            <a:ext cx="1905000"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15000"/>
              </a:spcBef>
            </a:pPr>
            <a:r>
              <a:rPr lang="en-US" sz="1600">
                <a:latin typeface="Gill Sans MT" pitchFamily="34" charset="0"/>
              </a:rPr>
              <a:t>Remote-access</a:t>
            </a:r>
          </a:p>
          <a:p>
            <a:pPr algn="ctr" eaLnBrk="1" hangingPunct="1">
              <a:spcBef>
                <a:spcPct val="15000"/>
              </a:spcBef>
            </a:pPr>
            <a:r>
              <a:rPr lang="en-US" sz="1600">
                <a:latin typeface="Gill Sans MT" pitchFamily="34" charset="0"/>
              </a:rPr>
              <a:t>VPNs</a:t>
            </a:r>
          </a:p>
        </p:txBody>
      </p:sp>
      <p:sp>
        <p:nvSpPr>
          <p:cNvPr id="25655" name="Text Box 72"/>
          <p:cNvSpPr txBox="1">
            <a:spLocks noChangeArrowheads="1"/>
          </p:cNvSpPr>
          <p:nvPr/>
        </p:nvSpPr>
        <p:spPr bwMode="auto">
          <a:xfrm>
            <a:off x="2057400" y="3155950"/>
            <a:ext cx="1143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1400">
                <a:latin typeface="Gill Sans MT" pitchFamily="34" charset="0"/>
              </a:rPr>
              <a:t>Internet</a:t>
            </a:r>
          </a:p>
        </p:txBody>
      </p:sp>
    </p:spTree>
    <p:extLst>
      <p:ext uri="{BB962C8B-B14F-4D97-AF65-F5344CB8AC3E}">
        <p14:creationId xmlns:p14="http://schemas.microsoft.com/office/powerpoint/2010/main" val="28519962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spect="1" noChangeArrowheads="1"/>
          </p:cNvSpPr>
          <p:nvPr>
            <p:ph type="title"/>
          </p:nvPr>
        </p:nvSpPr>
        <p:spPr/>
        <p:txBody>
          <a:bodyPr/>
          <a:lstStyle/>
          <a:p>
            <a:pPr eaLnBrk="1" hangingPunct="1"/>
            <a:r>
              <a:rPr lang="en-US" smtClean="0"/>
              <a:t>VPN Client Software</a:t>
            </a:r>
          </a:p>
        </p:txBody>
      </p:sp>
      <p:grpSp>
        <p:nvGrpSpPr>
          <p:cNvPr id="26627" name="Group 9"/>
          <p:cNvGrpSpPr>
            <a:grpSpLocks/>
          </p:cNvGrpSpPr>
          <p:nvPr/>
        </p:nvGrpSpPr>
        <p:grpSpPr bwMode="auto">
          <a:xfrm>
            <a:off x="1295400" y="1447800"/>
            <a:ext cx="6705600" cy="3910013"/>
            <a:chOff x="936" y="540"/>
            <a:chExt cx="3890" cy="1647"/>
          </a:xfrm>
        </p:grpSpPr>
        <p:pic>
          <p:nvPicPr>
            <p:cNvPr id="266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 y="540"/>
              <a:ext cx="3890" cy="1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Text Box 6"/>
            <p:cNvSpPr txBox="1">
              <a:spLocks noChangeArrowheads="1"/>
            </p:cNvSpPr>
            <p:nvPr/>
          </p:nvSpPr>
          <p:spPr bwMode="auto">
            <a:xfrm>
              <a:off x="1434" y="1382"/>
              <a:ext cx="230"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900">
                  <a:solidFill>
                    <a:schemeClr val="bg1"/>
                  </a:solidFill>
                  <a:latin typeface="Gill Sans MT" pitchFamily="34" charset="0"/>
                </a:rPr>
                <a:t>R1  </a:t>
              </a:r>
            </a:p>
          </p:txBody>
        </p:sp>
        <p:sp>
          <p:nvSpPr>
            <p:cNvPr id="26631" name="Text Box 7"/>
            <p:cNvSpPr txBox="1">
              <a:spLocks noChangeArrowheads="1"/>
            </p:cNvSpPr>
            <p:nvPr/>
          </p:nvSpPr>
          <p:spPr bwMode="auto">
            <a:xfrm>
              <a:off x="2970" y="1386"/>
              <a:ext cx="925"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900">
                  <a:solidFill>
                    <a:schemeClr val="bg1"/>
                  </a:solidFill>
                  <a:latin typeface="Gill Sans MT" pitchFamily="34" charset="0"/>
                </a:rPr>
                <a:t>R1-vpn-cluster.span.com </a:t>
              </a:r>
            </a:p>
          </p:txBody>
        </p:sp>
        <p:sp>
          <p:nvSpPr>
            <p:cNvPr id="26632" name="Text Box 8"/>
            <p:cNvSpPr txBox="1">
              <a:spLocks noChangeArrowheads="1"/>
            </p:cNvSpPr>
            <p:nvPr/>
          </p:nvSpPr>
          <p:spPr bwMode="auto">
            <a:xfrm>
              <a:off x="1386" y="2029"/>
              <a:ext cx="237"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900">
                  <a:latin typeface="Gill Sans MT" pitchFamily="34" charset="0"/>
                </a:rPr>
                <a:t>“R1”</a:t>
              </a:r>
            </a:p>
          </p:txBody>
        </p:sp>
      </p:grpSp>
      <p:sp>
        <p:nvSpPr>
          <p:cNvPr id="26628" name="TextBox 7"/>
          <p:cNvSpPr txBox="1">
            <a:spLocks noChangeArrowheads="1"/>
          </p:cNvSpPr>
          <p:nvPr/>
        </p:nvSpPr>
        <p:spPr bwMode="auto">
          <a:xfrm>
            <a:off x="2133600" y="5562600"/>
            <a:ext cx="46624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a:latin typeface="Gill Sans MT" pitchFamily="34" charset="0"/>
              </a:rPr>
              <a:t>In a remote-access VPN, each host </a:t>
            </a:r>
            <a:br>
              <a:rPr lang="en-US" sz="2000">
                <a:latin typeface="Gill Sans MT" pitchFamily="34" charset="0"/>
              </a:rPr>
            </a:br>
            <a:r>
              <a:rPr lang="en-US" sz="2000">
                <a:latin typeface="Gill Sans MT" pitchFamily="34" charset="0"/>
              </a:rPr>
              <a:t>typically has Cisco VPN Client software</a:t>
            </a:r>
          </a:p>
        </p:txBody>
      </p:sp>
    </p:spTree>
    <p:extLst>
      <p:ext uri="{BB962C8B-B14F-4D97-AF65-F5344CB8AC3E}">
        <p14:creationId xmlns:p14="http://schemas.microsoft.com/office/powerpoint/2010/main" val="24726283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spect="1" noChangeArrowheads="1"/>
          </p:cNvSpPr>
          <p:nvPr>
            <p:ph type="title"/>
          </p:nvPr>
        </p:nvSpPr>
        <p:spPr/>
        <p:txBody>
          <a:bodyPr/>
          <a:lstStyle/>
          <a:p>
            <a:pPr eaLnBrk="1" hangingPunct="1"/>
            <a:r>
              <a:rPr lang="en-US" smtClean="0"/>
              <a:t>Cisco IOS SSL VPN</a:t>
            </a:r>
          </a:p>
        </p:txBody>
      </p:sp>
      <p:sp>
        <p:nvSpPr>
          <p:cNvPr id="27651" name="Content Placeholder 3"/>
          <p:cNvSpPr>
            <a:spLocks noGrp="1"/>
          </p:cNvSpPr>
          <p:nvPr>
            <p:ph sz="half" idx="1"/>
          </p:nvPr>
        </p:nvSpPr>
        <p:spPr>
          <a:xfrm>
            <a:off x="457200" y="1219200"/>
            <a:ext cx="4041775" cy="4937125"/>
          </a:xfrm>
        </p:spPr>
        <p:txBody>
          <a:bodyPr/>
          <a:lstStyle/>
          <a:p>
            <a:pPr eaLnBrk="1" hangingPunct="1"/>
            <a:r>
              <a:rPr lang="en-US" sz="2400" smtClean="0"/>
              <a:t>Provides remote-access connectivity from any Internet-enabled host</a:t>
            </a:r>
          </a:p>
          <a:p>
            <a:pPr eaLnBrk="1" hangingPunct="1"/>
            <a:r>
              <a:rPr lang="en-US" sz="2400" smtClean="0"/>
              <a:t>Uses a web browser and SSL encryption</a:t>
            </a:r>
          </a:p>
          <a:p>
            <a:pPr eaLnBrk="1" hangingPunct="1"/>
            <a:r>
              <a:rPr lang="en-US" sz="2400" smtClean="0"/>
              <a:t>Delivers two modes of access:</a:t>
            </a:r>
          </a:p>
          <a:p>
            <a:pPr lvl="1" eaLnBrk="1" hangingPunct="1"/>
            <a:r>
              <a:rPr lang="en-US" sz="2000" smtClean="0"/>
              <a:t>Clientless</a:t>
            </a:r>
          </a:p>
          <a:p>
            <a:pPr lvl="1" eaLnBrk="1" hangingPunct="1"/>
            <a:r>
              <a:rPr lang="en-US" sz="2000" smtClean="0"/>
              <a:t>Thin client</a:t>
            </a:r>
          </a:p>
        </p:txBody>
      </p:sp>
      <p:pic>
        <p:nvPicPr>
          <p:cNvPr id="27652" name="Picture 3"/>
          <p:cNvPicPr>
            <a:picLocks noChangeAspect="1" noChangeArrowheads="1"/>
          </p:cNvPicPr>
          <p:nvPr/>
        </p:nvPicPr>
        <p:blipFill>
          <a:blip r:embed="rId3">
            <a:extLst>
              <a:ext uri="{28A0092B-C50C-407E-A947-70E740481C1C}">
                <a14:useLocalDpi xmlns:a14="http://schemas.microsoft.com/office/drawing/2010/main" val="0"/>
              </a:ext>
            </a:extLst>
          </a:blip>
          <a:srcRect r="1830"/>
          <a:stretch>
            <a:fillRect/>
          </a:stretch>
        </p:blipFill>
        <p:spPr bwMode="auto">
          <a:xfrm>
            <a:off x="4606925" y="1905000"/>
            <a:ext cx="4329113"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28831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spect="1" noChangeArrowheads="1"/>
          </p:cNvSpPr>
          <p:nvPr>
            <p:ph type="title"/>
          </p:nvPr>
        </p:nvSpPr>
        <p:spPr/>
        <p:txBody>
          <a:bodyPr/>
          <a:lstStyle/>
          <a:p>
            <a:pPr eaLnBrk="1" hangingPunct="1"/>
            <a:r>
              <a:rPr lang="en-US" smtClean="0"/>
              <a:t>Cisco VPN Product Family</a:t>
            </a:r>
          </a:p>
        </p:txBody>
      </p:sp>
      <p:graphicFrame>
        <p:nvGraphicFramePr>
          <p:cNvPr id="1047661" name="Group 109"/>
          <p:cNvGraphicFramePr>
            <a:graphicFrameLocks noGrp="1"/>
          </p:cNvGraphicFramePr>
          <p:nvPr>
            <p:ph idx="1"/>
          </p:nvPr>
        </p:nvGraphicFramePr>
        <p:xfrm>
          <a:off x="455613" y="1690688"/>
          <a:ext cx="8224837" cy="4567236"/>
        </p:xfrm>
        <a:graphic>
          <a:graphicData uri="http://schemas.openxmlformats.org/drawingml/2006/table">
            <a:tbl>
              <a:tblPr/>
              <a:tblGrid>
                <a:gridCol w="4156075"/>
                <a:gridCol w="2155825"/>
                <a:gridCol w="1912937"/>
              </a:tblGrid>
              <a:tr h="621861">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rPr>
                        <a:t>Product Choice</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rPr>
                        <a:t>Remote-Access VPN</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rPr>
                        <a:t>Site-to-Site VPN</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r>
              <a:tr h="789075">
                <a:tc>
                  <a:txBody>
                    <a:bodyPr/>
                    <a:lstStyle/>
                    <a:p>
                      <a:pPr marL="0" marR="0" lvl="0" indent="0" algn="l" defTabSz="814388"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Cisco VPN-Enabled Router</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rPr>
                        <a:t>Secondary role</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rPr>
                        <a:t>Primary role</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89075">
                <a:tc>
                  <a:txBody>
                    <a:bodyPr/>
                    <a:lstStyle/>
                    <a:p>
                      <a:pPr marL="0" marR="0" lvl="0" indent="0" algn="l" defTabSz="814388"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Cisco PIX 500 Series Security Appliances</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rPr>
                        <a:t>Secondary role</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rPr>
                        <a:t>Primary role</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89075">
                <a:tc>
                  <a:txBody>
                    <a:bodyPr/>
                    <a:lstStyle/>
                    <a:p>
                      <a:pPr marL="0" marR="0" lvl="0" indent="0" algn="l" defTabSz="814388"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Cisco ASA 5500 Series Adaptive Security Appliances</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rPr>
                        <a:t>Primary role</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rPr>
                        <a:t>Secondary role</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89075">
                <a:tc>
                  <a:txBody>
                    <a:bodyPr/>
                    <a:lstStyle/>
                    <a:p>
                      <a:pPr marL="0" marR="0" lvl="0" indent="0" algn="l" defTabSz="814388"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Cisco VPN </a:t>
                      </a:r>
                      <a:br>
                        <a:rPr kumimoji="0" lang="en-US" sz="1600" b="0" i="0" u="none" strike="noStrike" cap="none" normalizeH="0" baseline="0" smtClean="0">
                          <a:ln>
                            <a:noFill/>
                          </a:ln>
                          <a:solidFill>
                            <a:schemeClr val="tx1"/>
                          </a:solidFill>
                          <a:effectLst/>
                          <a:latin typeface="Arial" pitchFamily="34" charset="0"/>
                        </a:rPr>
                      </a:br>
                      <a:r>
                        <a:rPr kumimoji="0" lang="en-US" sz="1600" b="0" i="0" u="none" strike="noStrike" cap="none" normalizeH="0" baseline="0" smtClean="0">
                          <a:ln>
                            <a:noFill/>
                          </a:ln>
                          <a:solidFill>
                            <a:schemeClr val="tx1"/>
                          </a:solidFill>
                          <a:effectLst/>
                          <a:latin typeface="Arial" pitchFamily="34" charset="0"/>
                        </a:rPr>
                        <a:t>3000 Series Concentrators</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rPr>
                        <a:t>Primary role</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rPr>
                        <a:t>Secondary role</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89075">
                <a:tc>
                  <a:txBody>
                    <a:bodyPr/>
                    <a:lstStyle/>
                    <a:p>
                      <a:pPr marL="0" marR="0" lvl="0" indent="0" algn="l" defTabSz="814388"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Home Routers</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rPr>
                        <a:t>Primary role</a:t>
                      </a: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814388" rtl="0" eaLnBrk="0" fontAlgn="base" latinLnBrk="0" hangingPunct="0">
                        <a:lnSpc>
                          <a:spcPct val="100000"/>
                        </a:lnSpc>
                        <a:spcBef>
                          <a:spcPct val="2000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ndParaRPr>
                    </a:p>
                  </a:txBody>
                  <a:tcPr marL="84902" marR="84902" marT="36580" marB="36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1090164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spect="1" noChangeArrowheads="1"/>
          </p:cNvSpPr>
          <p:nvPr>
            <p:ph type="title"/>
          </p:nvPr>
        </p:nvSpPr>
        <p:spPr/>
        <p:txBody>
          <a:bodyPr/>
          <a:lstStyle/>
          <a:p>
            <a:pPr eaLnBrk="1" hangingPunct="1"/>
            <a:r>
              <a:rPr lang="en-US" smtClean="0"/>
              <a:t>History</a:t>
            </a:r>
          </a:p>
        </p:txBody>
      </p:sp>
      <p:sp>
        <p:nvSpPr>
          <p:cNvPr id="21507" name="Rectangle 7"/>
          <p:cNvSpPr>
            <a:spLocks noGrp="1" noChangeArrowheads="1"/>
          </p:cNvSpPr>
          <p:nvPr>
            <p:ph idx="1"/>
          </p:nvPr>
        </p:nvSpPr>
        <p:spPr>
          <a:xfrm>
            <a:off x="4267200" y="1752600"/>
            <a:ext cx="3124200" cy="304800"/>
          </a:xfrm>
        </p:spPr>
        <p:txBody>
          <a:bodyPr/>
          <a:lstStyle/>
          <a:p>
            <a:pPr algn="ctr" eaLnBrk="1" hangingPunct="1">
              <a:buFontTx/>
              <a:buNone/>
            </a:pPr>
            <a:r>
              <a:rPr lang="en-US" sz="1400" i="1" smtClean="0"/>
              <a:t>Scytale - (700 BC)</a:t>
            </a:r>
          </a:p>
          <a:p>
            <a:pPr algn="ctr" eaLnBrk="1" hangingPunct="1">
              <a:buFontTx/>
              <a:buNone/>
            </a:pPr>
            <a:endParaRPr lang="en-US" sz="1400" i="1" smtClean="0"/>
          </a:p>
        </p:txBody>
      </p:sp>
      <p:pic>
        <p:nvPicPr>
          <p:cNvPr id="21508" name="Picture 5" descr="Skyta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600200"/>
            <a:ext cx="2895600"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8" descr="Confederate Cipher Disc"/>
          <p:cNvPicPr>
            <a:picLocks noChangeAspect="1" noChangeArrowheads="1"/>
          </p:cNvPicPr>
          <p:nvPr/>
        </p:nvPicPr>
        <p:blipFill>
          <a:blip r:embed="rId4">
            <a:extLst>
              <a:ext uri="{28A0092B-C50C-407E-A947-70E740481C1C}">
                <a14:useLocalDpi xmlns:a14="http://schemas.microsoft.com/office/drawing/2010/main" val="0"/>
              </a:ext>
            </a:extLst>
          </a:blip>
          <a:srcRect l="22015" t="1492" r="13985"/>
          <a:stretch>
            <a:fillRect/>
          </a:stretch>
        </p:blipFill>
        <p:spPr bwMode="auto">
          <a:xfrm>
            <a:off x="533400" y="4038600"/>
            <a:ext cx="195262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Rectangle 9"/>
          <p:cNvSpPr>
            <a:spLocks noChangeArrowheads="1"/>
          </p:cNvSpPr>
          <p:nvPr/>
        </p:nvSpPr>
        <p:spPr bwMode="auto">
          <a:xfrm>
            <a:off x="2438400" y="5715000"/>
            <a:ext cx="2438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ctr">
              <a:spcBef>
                <a:spcPct val="20000"/>
              </a:spcBef>
            </a:pPr>
            <a:r>
              <a:rPr lang="en-US" sz="1400" i="1">
                <a:latin typeface="Gill Sans MT" pitchFamily="34" charset="0"/>
              </a:rPr>
              <a:t>Jefferson encryption device</a:t>
            </a:r>
          </a:p>
        </p:txBody>
      </p:sp>
      <p:sp>
        <p:nvSpPr>
          <p:cNvPr id="21511" name="Rectangle 12"/>
          <p:cNvSpPr>
            <a:spLocks noChangeArrowheads="1"/>
          </p:cNvSpPr>
          <p:nvPr/>
        </p:nvSpPr>
        <p:spPr bwMode="auto">
          <a:xfrm>
            <a:off x="2438400" y="2590800"/>
            <a:ext cx="2438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marL="342900" indent="-342900" algn="ctr">
              <a:spcBef>
                <a:spcPct val="20000"/>
              </a:spcBef>
            </a:pPr>
            <a:r>
              <a:rPr lang="en-US" sz="1400" i="1">
                <a:latin typeface="Gill Sans MT" pitchFamily="34" charset="0"/>
              </a:rPr>
              <a:t>Vigenère table</a:t>
            </a:r>
          </a:p>
        </p:txBody>
      </p:sp>
      <p:pic>
        <p:nvPicPr>
          <p:cNvPr id="21512" name="Picture 13" descr="File:Enigma.jp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00825" y="3848100"/>
            <a:ext cx="1857375"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Rectangle 14"/>
          <p:cNvSpPr>
            <a:spLocks noChangeArrowheads="1"/>
          </p:cNvSpPr>
          <p:nvPr/>
        </p:nvSpPr>
        <p:spPr bwMode="auto">
          <a:xfrm>
            <a:off x="4343400" y="4648200"/>
            <a:ext cx="2438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marL="342900" indent="-342900" algn="ctr">
              <a:spcBef>
                <a:spcPct val="20000"/>
              </a:spcBef>
            </a:pPr>
            <a:r>
              <a:rPr lang="en-US" sz="1400" i="1">
                <a:latin typeface="Gill Sans MT" pitchFamily="34" charset="0"/>
              </a:rPr>
              <a:t>German Enigma Machine</a:t>
            </a:r>
          </a:p>
        </p:txBody>
      </p:sp>
      <p:pic>
        <p:nvPicPr>
          <p:cNvPr id="21514" name="Picture 1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3400" y="1295400"/>
            <a:ext cx="2338388" cy="2270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96950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4"/>
          <p:cNvSpPr>
            <a:spLocks noChangeArrowheads="1"/>
          </p:cNvSpPr>
          <p:nvPr/>
        </p:nvSpPr>
        <p:spPr bwMode="auto">
          <a:xfrm>
            <a:off x="1428750" y="3429000"/>
            <a:ext cx="3200400" cy="914400"/>
          </a:xfrm>
          <a:prstGeom prst="rect">
            <a:avLst/>
          </a:prstGeom>
          <a:solidFill>
            <a:schemeClr val="accent1"/>
          </a:solidFill>
          <a:ln w="9525">
            <a:solidFill>
              <a:schemeClr val="tx1"/>
            </a:solidFill>
            <a:miter lim="800000"/>
            <a:headEnd/>
            <a:tailEnd/>
          </a:ln>
        </p:spPr>
        <p:txBody>
          <a:bodyPr wrap="none" anchor="ctr"/>
          <a:lstStyle/>
          <a:p>
            <a:endParaRPr lang="en-US">
              <a:latin typeface="Gill Sans MT" pitchFamily="34" charset="0"/>
            </a:endParaRPr>
          </a:p>
        </p:txBody>
      </p:sp>
      <p:sp>
        <p:nvSpPr>
          <p:cNvPr id="22531" name="Rectangle 2"/>
          <p:cNvSpPr>
            <a:spLocks noGrp="1" noChangeAspect="1" noChangeArrowheads="1"/>
          </p:cNvSpPr>
          <p:nvPr>
            <p:ph type="title"/>
          </p:nvPr>
        </p:nvSpPr>
        <p:spPr/>
        <p:txBody>
          <a:bodyPr/>
          <a:lstStyle/>
          <a:p>
            <a:pPr eaLnBrk="1" hangingPunct="1"/>
            <a:r>
              <a:rPr lang="en-US" smtClean="0"/>
              <a:t>Transposition Ciphers</a:t>
            </a:r>
          </a:p>
        </p:txBody>
      </p:sp>
      <p:sp>
        <p:nvSpPr>
          <p:cNvPr id="22532" name="Rectangle 4"/>
          <p:cNvSpPr>
            <a:spLocks noChangeArrowheads="1"/>
          </p:cNvSpPr>
          <p:nvPr/>
        </p:nvSpPr>
        <p:spPr bwMode="auto">
          <a:xfrm>
            <a:off x="1423988" y="3424238"/>
            <a:ext cx="2900362" cy="763587"/>
          </a:xfrm>
          <a:prstGeom prst="rect">
            <a:avLst/>
          </a:prstGeom>
          <a:solidFill>
            <a:srgbClr val="DDDDDD"/>
          </a:solidFill>
          <a:ln w="9525">
            <a:solidFill>
              <a:schemeClr val="tx1"/>
            </a:solidFill>
            <a:miter lim="800000"/>
            <a:headEnd/>
            <a:tailEnd/>
          </a:ln>
        </p:spPr>
        <p:txBody>
          <a:bodyPr wrap="none" anchor="ctr">
            <a:spAutoFit/>
          </a:bodyPr>
          <a:lstStyle/>
          <a:p>
            <a:pPr algn="ctr"/>
            <a:r>
              <a:rPr lang="en-US" sz="1600">
                <a:latin typeface="Courier New" pitchFamily="49" charset="0"/>
              </a:rPr>
              <a:t>F...K...T...T...A...W.</a:t>
            </a:r>
          </a:p>
          <a:p>
            <a:pPr algn="ctr"/>
            <a:r>
              <a:rPr lang="en-US" sz="1600">
                <a:latin typeface="Courier New" pitchFamily="49" charset="0"/>
              </a:rPr>
              <a:t>.L.N.E.S.A.T.A.K.T.A.N</a:t>
            </a:r>
          </a:p>
          <a:p>
            <a:pPr algn="ctr"/>
            <a:r>
              <a:rPr lang="en-US" sz="1600">
                <a:latin typeface="Courier New" pitchFamily="49" charset="0"/>
              </a:rPr>
              <a:t>..A...A...T...C...D...</a:t>
            </a:r>
          </a:p>
        </p:txBody>
      </p:sp>
      <p:sp>
        <p:nvSpPr>
          <p:cNvPr id="22533" name="Text Box 9"/>
          <p:cNvSpPr txBox="1">
            <a:spLocks noChangeArrowheads="1"/>
          </p:cNvSpPr>
          <p:nvPr/>
        </p:nvSpPr>
        <p:spPr bwMode="auto">
          <a:xfrm>
            <a:off x="1600200" y="6049963"/>
            <a:ext cx="2514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200">
                <a:latin typeface="Gill Sans MT" pitchFamily="34" charset="0"/>
              </a:rPr>
              <a:t>Ciphered Text</a:t>
            </a:r>
          </a:p>
        </p:txBody>
      </p:sp>
      <p:sp>
        <p:nvSpPr>
          <p:cNvPr id="22534" name="Oval 10"/>
          <p:cNvSpPr>
            <a:spLocks noChangeArrowheads="1"/>
          </p:cNvSpPr>
          <p:nvPr/>
        </p:nvSpPr>
        <p:spPr bwMode="auto">
          <a:xfrm>
            <a:off x="685800" y="5067300"/>
            <a:ext cx="381000" cy="381000"/>
          </a:xfrm>
          <a:prstGeom prst="ellipse">
            <a:avLst/>
          </a:prstGeom>
          <a:solidFill>
            <a:schemeClr val="accent1"/>
          </a:solidFill>
          <a:ln w="9525">
            <a:solidFill>
              <a:schemeClr val="tx1"/>
            </a:solidFill>
            <a:round/>
            <a:headEnd/>
            <a:tailEnd/>
          </a:ln>
        </p:spPr>
        <p:txBody>
          <a:bodyPr wrap="none" anchor="ctr"/>
          <a:lstStyle/>
          <a:p>
            <a:pPr algn="ctr"/>
            <a:r>
              <a:rPr lang="en-US" sz="1400">
                <a:latin typeface="Gill Sans MT" pitchFamily="34" charset="0"/>
              </a:rPr>
              <a:t>3</a:t>
            </a:r>
          </a:p>
        </p:txBody>
      </p:sp>
      <p:pic>
        <p:nvPicPr>
          <p:cNvPr id="22535" name="Picture 11" descr="parchment_bl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4991100"/>
            <a:ext cx="2667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Rectangle 12"/>
          <p:cNvSpPr>
            <a:spLocks noChangeArrowheads="1"/>
          </p:cNvSpPr>
          <p:nvPr/>
        </p:nvSpPr>
        <p:spPr bwMode="auto">
          <a:xfrm>
            <a:off x="1535113" y="5205413"/>
            <a:ext cx="265588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ctr"/>
            <a:r>
              <a:rPr lang="pl-PL" sz="1400">
                <a:latin typeface="Courier New" pitchFamily="49" charset="0"/>
              </a:rPr>
              <a:t>FKTTAW</a:t>
            </a:r>
            <a:endParaRPr lang="en-US" sz="1400">
              <a:latin typeface="Courier New" pitchFamily="49" charset="0"/>
            </a:endParaRPr>
          </a:p>
          <a:p>
            <a:pPr algn="ctr"/>
            <a:r>
              <a:rPr lang="pl-PL" sz="1400">
                <a:latin typeface="Courier New" pitchFamily="49" charset="0"/>
              </a:rPr>
              <a:t>LNESATAKTAN</a:t>
            </a:r>
            <a:endParaRPr lang="en-US" sz="1400">
              <a:latin typeface="Courier New" pitchFamily="49" charset="0"/>
            </a:endParaRPr>
          </a:p>
          <a:p>
            <a:pPr algn="ctr"/>
            <a:r>
              <a:rPr lang="pl-PL" sz="1400">
                <a:latin typeface="Courier New" pitchFamily="49" charset="0"/>
              </a:rPr>
              <a:t>AATCD</a:t>
            </a:r>
            <a:endParaRPr lang="en-US" sz="1400">
              <a:latin typeface="Courier New" pitchFamily="49" charset="0"/>
            </a:endParaRPr>
          </a:p>
        </p:txBody>
      </p:sp>
      <p:sp>
        <p:nvSpPr>
          <p:cNvPr id="22537" name="Text Box 17"/>
          <p:cNvSpPr txBox="1">
            <a:spLocks noChangeArrowheads="1"/>
          </p:cNvSpPr>
          <p:nvPr/>
        </p:nvSpPr>
        <p:spPr bwMode="auto">
          <a:xfrm>
            <a:off x="4819650" y="1677988"/>
            <a:ext cx="4095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The clear text message would be encoded using a key of 3.</a:t>
            </a:r>
          </a:p>
        </p:txBody>
      </p:sp>
      <p:sp>
        <p:nvSpPr>
          <p:cNvPr id="22538" name="Oval 18"/>
          <p:cNvSpPr>
            <a:spLocks noChangeArrowheads="1"/>
          </p:cNvSpPr>
          <p:nvPr/>
        </p:nvSpPr>
        <p:spPr bwMode="auto">
          <a:xfrm>
            <a:off x="685800" y="1525588"/>
            <a:ext cx="381000" cy="381000"/>
          </a:xfrm>
          <a:prstGeom prst="ellipse">
            <a:avLst/>
          </a:prstGeom>
          <a:solidFill>
            <a:schemeClr val="accent1"/>
          </a:solidFill>
          <a:ln w="9525">
            <a:solidFill>
              <a:schemeClr val="tx1"/>
            </a:solidFill>
            <a:round/>
            <a:headEnd/>
            <a:tailEnd/>
          </a:ln>
        </p:spPr>
        <p:txBody>
          <a:bodyPr wrap="none" anchor="ctr"/>
          <a:lstStyle/>
          <a:p>
            <a:pPr algn="ctr"/>
            <a:r>
              <a:rPr lang="en-US" sz="1400">
                <a:latin typeface="Gill Sans MT" pitchFamily="34" charset="0"/>
              </a:rPr>
              <a:t>1</a:t>
            </a:r>
          </a:p>
        </p:txBody>
      </p:sp>
      <p:pic>
        <p:nvPicPr>
          <p:cNvPr id="22539" name="Picture 19" descr="parchment_bl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8913" y="1400175"/>
            <a:ext cx="26670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0" name="Rectangle 20"/>
          <p:cNvSpPr>
            <a:spLocks noChangeArrowheads="1"/>
          </p:cNvSpPr>
          <p:nvPr/>
        </p:nvSpPr>
        <p:spPr bwMode="auto">
          <a:xfrm>
            <a:off x="1535113" y="1770063"/>
            <a:ext cx="26558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sz="1400">
                <a:latin typeface="Courier New" pitchFamily="49" charset="0"/>
              </a:rPr>
              <a:t>FLANK EAST</a:t>
            </a:r>
            <a:endParaRPr lang="pl-PL" sz="1400">
              <a:latin typeface="Courier New" pitchFamily="49" charset="0"/>
            </a:endParaRPr>
          </a:p>
          <a:p>
            <a:pPr algn="ctr"/>
            <a:r>
              <a:rPr lang="en-US" sz="1400">
                <a:latin typeface="Courier New" pitchFamily="49" charset="0"/>
              </a:rPr>
              <a:t>ATTACK AT DAWN</a:t>
            </a:r>
          </a:p>
        </p:txBody>
      </p:sp>
      <p:sp>
        <p:nvSpPr>
          <p:cNvPr id="22541" name="Text Box 21"/>
          <p:cNvSpPr txBox="1">
            <a:spLocks noChangeArrowheads="1"/>
          </p:cNvSpPr>
          <p:nvPr/>
        </p:nvSpPr>
        <p:spPr bwMode="auto">
          <a:xfrm>
            <a:off x="4829175" y="35052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Use a rail fence cipher and a key of 3.</a:t>
            </a:r>
          </a:p>
        </p:txBody>
      </p:sp>
      <p:sp>
        <p:nvSpPr>
          <p:cNvPr id="22542" name="Oval 22"/>
          <p:cNvSpPr>
            <a:spLocks noChangeArrowheads="1"/>
          </p:cNvSpPr>
          <p:nvPr/>
        </p:nvSpPr>
        <p:spPr bwMode="auto">
          <a:xfrm>
            <a:off x="685800" y="3086100"/>
            <a:ext cx="381000" cy="381000"/>
          </a:xfrm>
          <a:prstGeom prst="ellipse">
            <a:avLst/>
          </a:prstGeom>
          <a:solidFill>
            <a:schemeClr val="accent1"/>
          </a:solidFill>
          <a:ln w="9525">
            <a:solidFill>
              <a:schemeClr val="tx1"/>
            </a:solidFill>
            <a:round/>
            <a:headEnd/>
            <a:tailEnd/>
          </a:ln>
        </p:spPr>
        <p:txBody>
          <a:bodyPr wrap="none" anchor="ctr"/>
          <a:lstStyle/>
          <a:p>
            <a:pPr algn="ctr"/>
            <a:r>
              <a:rPr lang="en-US" sz="1400">
                <a:latin typeface="Gill Sans MT" pitchFamily="34" charset="0"/>
              </a:rPr>
              <a:t>2</a:t>
            </a:r>
          </a:p>
        </p:txBody>
      </p:sp>
      <p:sp>
        <p:nvSpPr>
          <p:cNvPr id="22543" name="Text Box 23"/>
          <p:cNvSpPr txBox="1">
            <a:spLocks noChangeArrowheads="1"/>
          </p:cNvSpPr>
          <p:nvPr/>
        </p:nvSpPr>
        <p:spPr bwMode="auto">
          <a:xfrm>
            <a:off x="4800600" y="5200650"/>
            <a:ext cx="3886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The clear text message would appear as follows.</a:t>
            </a:r>
          </a:p>
        </p:txBody>
      </p:sp>
      <p:sp>
        <p:nvSpPr>
          <p:cNvPr id="22544" name="Text Box 28"/>
          <p:cNvSpPr txBox="1">
            <a:spLocks noChangeArrowheads="1"/>
          </p:cNvSpPr>
          <p:nvPr/>
        </p:nvSpPr>
        <p:spPr bwMode="auto">
          <a:xfrm>
            <a:off x="1581150" y="2438400"/>
            <a:ext cx="2514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200">
                <a:latin typeface="Gill Sans MT" pitchFamily="34" charset="0"/>
              </a:rPr>
              <a:t>Clear Text  </a:t>
            </a:r>
            <a:endParaRPr lang="en-US" sz="1200">
              <a:solidFill>
                <a:srgbClr val="EA002D"/>
              </a:solidFill>
              <a:latin typeface="Gill Sans MT" pitchFamily="34" charset="0"/>
            </a:endParaRPr>
          </a:p>
        </p:txBody>
      </p:sp>
      <p:sp>
        <p:nvSpPr>
          <p:cNvPr id="22545" name="Line 32"/>
          <p:cNvSpPr>
            <a:spLocks noChangeShapeType="1"/>
          </p:cNvSpPr>
          <p:nvPr/>
        </p:nvSpPr>
        <p:spPr bwMode="auto">
          <a:xfrm>
            <a:off x="1597025" y="3686175"/>
            <a:ext cx="250825" cy="504825"/>
          </a:xfrm>
          <a:prstGeom prst="line">
            <a:avLst/>
          </a:prstGeom>
          <a:noFill/>
          <a:ln w="9525">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2546" name="Line 33"/>
          <p:cNvSpPr>
            <a:spLocks noChangeShapeType="1"/>
          </p:cNvSpPr>
          <p:nvPr/>
        </p:nvSpPr>
        <p:spPr bwMode="auto">
          <a:xfrm flipH="1">
            <a:off x="1857375" y="3681413"/>
            <a:ext cx="220663" cy="509587"/>
          </a:xfrm>
          <a:prstGeom prst="line">
            <a:avLst/>
          </a:prstGeom>
          <a:noFill/>
          <a:ln w="9525">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2547" name="Line 34"/>
          <p:cNvSpPr>
            <a:spLocks noChangeShapeType="1"/>
          </p:cNvSpPr>
          <p:nvPr/>
        </p:nvSpPr>
        <p:spPr bwMode="auto">
          <a:xfrm>
            <a:off x="2195513" y="3684588"/>
            <a:ext cx="200025" cy="506412"/>
          </a:xfrm>
          <a:prstGeom prst="line">
            <a:avLst/>
          </a:prstGeom>
          <a:noFill/>
          <a:ln w="9525">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2548" name="Line 35"/>
          <p:cNvSpPr>
            <a:spLocks noChangeShapeType="1"/>
          </p:cNvSpPr>
          <p:nvPr/>
        </p:nvSpPr>
        <p:spPr bwMode="auto">
          <a:xfrm flipH="1">
            <a:off x="2419350" y="3681413"/>
            <a:ext cx="220663" cy="509587"/>
          </a:xfrm>
          <a:prstGeom prst="line">
            <a:avLst/>
          </a:prstGeom>
          <a:noFill/>
          <a:ln w="9525">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2549" name="Line 36"/>
          <p:cNvSpPr>
            <a:spLocks noChangeShapeType="1"/>
          </p:cNvSpPr>
          <p:nvPr/>
        </p:nvSpPr>
        <p:spPr bwMode="auto">
          <a:xfrm>
            <a:off x="2728913" y="3679825"/>
            <a:ext cx="223837" cy="511175"/>
          </a:xfrm>
          <a:prstGeom prst="line">
            <a:avLst/>
          </a:prstGeom>
          <a:noFill/>
          <a:ln w="9525">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2550" name="Line 37"/>
          <p:cNvSpPr>
            <a:spLocks noChangeShapeType="1"/>
          </p:cNvSpPr>
          <p:nvPr/>
        </p:nvSpPr>
        <p:spPr bwMode="auto">
          <a:xfrm flipH="1">
            <a:off x="2952750" y="3676650"/>
            <a:ext cx="228600" cy="533400"/>
          </a:xfrm>
          <a:prstGeom prst="line">
            <a:avLst/>
          </a:prstGeom>
          <a:noFill/>
          <a:ln w="9525">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2551" name="Line 38"/>
          <p:cNvSpPr>
            <a:spLocks noChangeShapeType="1"/>
          </p:cNvSpPr>
          <p:nvPr/>
        </p:nvSpPr>
        <p:spPr bwMode="auto">
          <a:xfrm>
            <a:off x="3268663" y="3676650"/>
            <a:ext cx="246062" cy="495300"/>
          </a:xfrm>
          <a:prstGeom prst="line">
            <a:avLst/>
          </a:prstGeom>
          <a:noFill/>
          <a:ln w="9525">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2552" name="Line 39"/>
          <p:cNvSpPr>
            <a:spLocks noChangeShapeType="1"/>
          </p:cNvSpPr>
          <p:nvPr/>
        </p:nvSpPr>
        <p:spPr bwMode="auto">
          <a:xfrm flipH="1">
            <a:off x="3514725" y="3690938"/>
            <a:ext cx="212725" cy="481012"/>
          </a:xfrm>
          <a:prstGeom prst="line">
            <a:avLst/>
          </a:prstGeom>
          <a:noFill/>
          <a:ln w="9525">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2553" name="Line 40"/>
          <p:cNvSpPr>
            <a:spLocks noChangeShapeType="1"/>
          </p:cNvSpPr>
          <p:nvPr/>
        </p:nvSpPr>
        <p:spPr bwMode="auto">
          <a:xfrm>
            <a:off x="3824288" y="3690938"/>
            <a:ext cx="242887" cy="490537"/>
          </a:xfrm>
          <a:prstGeom prst="line">
            <a:avLst/>
          </a:prstGeom>
          <a:noFill/>
          <a:ln w="9525">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2554" name="Line 41"/>
          <p:cNvSpPr>
            <a:spLocks noChangeShapeType="1"/>
          </p:cNvSpPr>
          <p:nvPr/>
        </p:nvSpPr>
        <p:spPr bwMode="auto">
          <a:xfrm flipH="1">
            <a:off x="4071938" y="3686175"/>
            <a:ext cx="209550" cy="500063"/>
          </a:xfrm>
          <a:prstGeom prst="line">
            <a:avLst/>
          </a:prstGeom>
          <a:noFill/>
          <a:ln w="9525">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22555" name="Line 42"/>
          <p:cNvSpPr>
            <a:spLocks noChangeShapeType="1"/>
          </p:cNvSpPr>
          <p:nvPr/>
        </p:nvSpPr>
        <p:spPr bwMode="auto">
          <a:xfrm>
            <a:off x="4362450" y="3683000"/>
            <a:ext cx="114300" cy="203200"/>
          </a:xfrm>
          <a:prstGeom prst="line">
            <a:avLst/>
          </a:prstGeom>
          <a:noFill/>
          <a:ln w="9525">
            <a:solidFill>
              <a:srgbClr val="EA002D"/>
            </a:solidFill>
            <a:round/>
            <a:headEnd/>
            <a:tailEnd/>
          </a:ln>
          <a:extLst>
            <a:ext uri="{909E8E84-426E-40DD-AFC4-6F175D3DCCD1}">
              <a14:hiddenFill xmlns:a14="http://schemas.microsoft.com/office/drawing/2010/main">
                <a:noFill/>
              </a14:hiddenFill>
            </a:ext>
          </a:extLst>
        </p:spPr>
        <p:txBody>
          <a:bodyPr/>
          <a:lstStyle/>
          <a:p>
            <a:endParaRPr lang="en-IN"/>
          </a:p>
        </p:txBody>
      </p:sp>
    </p:spTree>
    <p:extLst>
      <p:ext uri="{BB962C8B-B14F-4D97-AF65-F5344CB8AC3E}">
        <p14:creationId xmlns:p14="http://schemas.microsoft.com/office/powerpoint/2010/main" val="27968486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spect="1" noChangeArrowheads="1"/>
          </p:cNvSpPr>
          <p:nvPr>
            <p:ph type="title"/>
          </p:nvPr>
        </p:nvSpPr>
        <p:spPr/>
        <p:txBody>
          <a:bodyPr>
            <a:normAutofit fontScale="90000"/>
          </a:bodyPr>
          <a:lstStyle/>
          <a:p>
            <a:pPr eaLnBrk="1" hangingPunct="1"/>
            <a:r>
              <a:rPr lang="en-US" smtClean="0"/>
              <a:t>Substitution Ciphers</a:t>
            </a:r>
            <a:br>
              <a:rPr lang="en-US" smtClean="0"/>
            </a:br>
            <a:r>
              <a:rPr lang="en-US" smtClean="0"/>
              <a:t>Caesar Cipher</a:t>
            </a:r>
          </a:p>
        </p:txBody>
      </p:sp>
      <p:sp>
        <p:nvSpPr>
          <p:cNvPr id="23555" name="Text Box 17"/>
          <p:cNvSpPr txBox="1">
            <a:spLocks noChangeArrowheads="1"/>
          </p:cNvSpPr>
          <p:nvPr/>
        </p:nvSpPr>
        <p:spPr bwMode="auto">
          <a:xfrm>
            <a:off x="1524000" y="6126163"/>
            <a:ext cx="2514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200">
                <a:latin typeface="Gill Sans MT" pitchFamily="34" charset="0"/>
              </a:rPr>
              <a:t>Cipherered text</a:t>
            </a:r>
          </a:p>
        </p:txBody>
      </p:sp>
      <p:sp>
        <p:nvSpPr>
          <p:cNvPr id="23556" name="Oval 20"/>
          <p:cNvSpPr>
            <a:spLocks noChangeArrowheads="1"/>
          </p:cNvSpPr>
          <p:nvPr/>
        </p:nvSpPr>
        <p:spPr bwMode="auto">
          <a:xfrm>
            <a:off x="609600" y="5143500"/>
            <a:ext cx="381000" cy="381000"/>
          </a:xfrm>
          <a:prstGeom prst="ellipse">
            <a:avLst/>
          </a:prstGeom>
          <a:solidFill>
            <a:schemeClr val="accent1"/>
          </a:solidFill>
          <a:ln w="9525">
            <a:solidFill>
              <a:schemeClr val="tx1"/>
            </a:solidFill>
            <a:round/>
            <a:headEnd/>
            <a:tailEnd/>
          </a:ln>
        </p:spPr>
        <p:txBody>
          <a:bodyPr wrap="none" anchor="ctr"/>
          <a:lstStyle/>
          <a:p>
            <a:pPr algn="ctr"/>
            <a:r>
              <a:rPr lang="en-US" sz="1400">
                <a:latin typeface="Gill Sans MT" pitchFamily="34" charset="0"/>
              </a:rPr>
              <a:t>3</a:t>
            </a:r>
          </a:p>
        </p:txBody>
      </p:sp>
      <p:pic>
        <p:nvPicPr>
          <p:cNvPr id="23557" name="Picture 323" descr="parchment_bl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5067300"/>
            <a:ext cx="2667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Rectangle 324"/>
          <p:cNvSpPr>
            <a:spLocks noChangeArrowheads="1"/>
          </p:cNvSpPr>
          <p:nvPr/>
        </p:nvSpPr>
        <p:spPr bwMode="auto">
          <a:xfrm>
            <a:off x="1458913" y="5387975"/>
            <a:ext cx="26558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ctr"/>
            <a:r>
              <a:rPr lang="pl-PL" sz="1400">
                <a:latin typeface="Courier New" pitchFamily="49" charset="0"/>
              </a:rPr>
              <a:t>IODQN HDVW </a:t>
            </a:r>
          </a:p>
          <a:p>
            <a:pPr algn="ctr"/>
            <a:r>
              <a:rPr lang="pl-PL" sz="1400">
                <a:latin typeface="Courier New" pitchFamily="49" charset="0"/>
              </a:rPr>
              <a:t>DWWDFN DW GDZQ</a:t>
            </a:r>
            <a:endParaRPr lang="en-US" sz="1400">
              <a:latin typeface="Courier New" pitchFamily="49" charset="0"/>
            </a:endParaRPr>
          </a:p>
        </p:txBody>
      </p:sp>
      <p:pic>
        <p:nvPicPr>
          <p:cNvPr id="23559" name="Picture 3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450" y="3954463"/>
            <a:ext cx="5816600"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Text Box 332"/>
          <p:cNvSpPr txBox="1">
            <a:spLocks noChangeArrowheads="1"/>
          </p:cNvSpPr>
          <p:nvPr/>
        </p:nvSpPr>
        <p:spPr bwMode="auto">
          <a:xfrm>
            <a:off x="965200" y="3975100"/>
            <a:ext cx="5568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200">
                <a:latin typeface="Courier New" pitchFamily="49" charset="0"/>
              </a:rPr>
              <a:t>A B C D E F G H I J K L M N O P Q R S T U V W X Y Z A B C</a:t>
            </a:r>
            <a:r>
              <a:rPr lang="en-US">
                <a:latin typeface="Courier New" pitchFamily="49" charset="0"/>
              </a:rPr>
              <a:t> </a:t>
            </a:r>
          </a:p>
        </p:txBody>
      </p:sp>
      <p:pic>
        <p:nvPicPr>
          <p:cNvPr id="23561" name="Picture 3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76350" y="3467100"/>
            <a:ext cx="519271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2" name="Text Box 335"/>
          <p:cNvSpPr txBox="1">
            <a:spLocks noChangeArrowheads="1"/>
          </p:cNvSpPr>
          <p:nvPr/>
        </p:nvSpPr>
        <p:spPr bwMode="auto">
          <a:xfrm>
            <a:off x="1516063" y="3573463"/>
            <a:ext cx="48799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200">
                <a:latin typeface="Courier New" pitchFamily="49" charset="0"/>
              </a:rPr>
              <a:t>A B C D E F G H I J K L M N O P Q R S T U V W X Y Z</a:t>
            </a:r>
            <a:endParaRPr lang="en-US">
              <a:latin typeface="Courier New" pitchFamily="49" charset="0"/>
            </a:endParaRPr>
          </a:p>
        </p:txBody>
      </p:sp>
      <p:sp>
        <p:nvSpPr>
          <p:cNvPr id="23563" name="Text Box 338"/>
          <p:cNvSpPr txBox="1">
            <a:spLocks noChangeArrowheads="1"/>
          </p:cNvSpPr>
          <p:nvPr/>
        </p:nvSpPr>
        <p:spPr bwMode="auto">
          <a:xfrm>
            <a:off x="4343400" y="1754188"/>
            <a:ext cx="4095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The clear text message would be encoded using a key of 3.</a:t>
            </a:r>
          </a:p>
        </p:txBody>
      </p:sp>
      <p:sp>
        <p:nvSpPr>
          <p:cNvPr id="23564" name="Oval 341"/>
          <p:cNvSpPr>
            <a:spLocks noChangeArrowheads="1"/>
          </p:cNvSpPr>
          <p:nvPr/>
        </p:nvSpPr>
        <p:spPr bwMode="auto">
          <a:xfrm>
            <a:off x="609600" y="1601788"/>
            <a:ext cx="381000" cy="381000"/>
          </a:xfrm>
          <a:prstGeom prst="ellipse">
            <a:avLst/>
          </a:prstGeom>
          <a:solidFill>
            <a:schemeClr val="accent1"/>
          </a:solidFill>
          <a:ln w="9525">
            <a:solidFill>
              <a:schemeClr val="tx1"/>
            </a:solidFill>
            <a:round/>
            <a:headEnd/>
            <a:tailEnd/>
          </a:ln>
        </p:spPr>
        <p:txBody>
          <a:bodyPr wrap="none" anchor="ctr"/>
          <a:lstStyle/>
          <a:p>
            <a:pPr algn="ctr"/>
            <a:r>
              <a:rPr lang="en-US" sz="1400">
                <a:latin typeface="Gill Sans MT" pitchFamily="34" charset="0"/>
              </a:rPr>
              <a:t>1</a:t>
            </a:r>
          </a:p>
        </p:txBody>
      </p:sp>
      <p:pic>
        <p:nvPicPr>
          <p:cNvPr id="23565" name="Picture 342" descr="parchment_bl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2713" y="1476375"/>
            <a:ext cx="26670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6" name="Rectangle 343"/>
          <p:cNvSpPr>
            <a:spLocks noChangeArrowheads="1"/>
          </p:cNvSpPr>
          <p:nvPr/>
        </p:nvSpPr>
        <p:spPr bwMode="auto">
          <a:xfrm>
            <a:off x="1458913" y="1846263"/>
            <a:ext cx="26558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sz="1400">
                <a:latin typeface="Courier New" pitchFamily="49" charset="0"/>
              </a:rPr>
              <a:t>FLANK EAST</a:t>
            </a:r>
            <a:endParaRPr lang="pl-PL" sz="1400">
              <a:latin typeface="Courier New" pitchFamily="49" charset="0"/>
            </a:endParaRPr>
          </a:p>
          <a:p>
            <a:pPr algn="ctr"/>
            <a:r>
              <a:rPr lang="en-US" sz="1400">
                <a:latin typeface="Courier New" pitchFamily="49" charset="0"/>
              </a:rPr>
              <a:t>ATTACK AT DAWN</a:t>
            </a:r>
          </a:p>
        </p:txBody>
      </p:sp>
      <p:sp>
        <p:nvSpPr>
          <p:cNvPr id="23567" name="Text Box 344"/>
          <p:cNvSpPr txBox="1">
            <a:spLocks noChangeArrowheads="1"/>
          </p:cNvSpPr>
          <p:nvPr/>
        </p:nvSpPr>
        <p:spPr bwMode="auto">
          <a:xfrm>
            <a:off x="6705600" y="2895600"/>
            <a:ext cx="21526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Shift the top scroll over by three characters (key of 3), an A becomes D, B becomes E, and so on.</a:t>
            </a:r>
          </a:p>
        </p:txBody>
      </p:sp>
      <p:sp>
        <p:nvSpPr>
          <p:cNvPr id="23568" name="Oval 345"/>
          <p:cNvSpPr>
            <a:spLocks noChangeArrowheads="1"/>
          </p:cNvSpPr>
          <p:nvPr/>
        </p:nvSpPr>
        <p:spPr bwMode="auto">
          <a:xfrm>
            <a:off x="609600" y="3162300"/>
            <a:ext cx="381000" cy="381000"/>
          </a:xfrm>
          <a:prstGeom prst="ellipse">
            <a:avLst/>
          </a:prstGeom>
          <a:solidFill>
            <a:schemeClr val="accent1"/>
          </a:solidFill>
          <a:ln w="9525">
            <a:solidFill>
              <a:schemeClr val="tx1"/>
            </a:solidFill>
            <a:round/>
            <a:headEnd/>
            <a:tailEnd/>
          </a:ln>
        </p:spPr>
        <p:txBody>
          <a:bodyPr wrap="none" anchor="ctr"/>
          <a:lstStyle/>
          <a:p>
            <a:pPr algn="ctr"/>
            <a:r>
              <a:rPr lang="en-US" sz="1400">
                <a:latin typeface="Gill Sans MT" pitchFamily="34" charset="0"/>
              </a:rPr>
              <a:t>2</a:t>
            </a:r>
          </a:p>
        </p:txBody>
      </p:sp>
      <p:sp>
        <p:nvSpPr>
          <p:cNvPr id="23569" name="Text Box 346"/>
          <p:cNvSpPr txBox="1">
            <a:spLocks noChangeArrowheads="1"/>
          </p:cNvSpPr>
          <p:nvPr/>
        </p:nvSpPr>
        <p:spPr bwMode="auto">
          <a:xfrm>
            <a:off x="4400550" y="5276850"/>
            <a:ext cx="3886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The clear text message would be encrypted as follows using a key of 3.</a:t>
            </a:r>
          </a:p>
        </p:txBody>
      </p:sp>
      <p:sp>
        <p:nvSpPr>
          <p:cNvPr id="23570" name="Line 347"/>
          <p:cNvSpPr>
            <a:spLocks noChangeShapeType="1"/>
          </p:cNvSpPr>
          <p:nvPr/>
        </p:nvSpPr>
        <p:spPr bwMode="auto">
          <a:xfrm>
            <a:off x="1647825" y="3838575"/>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3571" name="Line 348"/>
          <p:cNvSpPr>
            <a:spLocks noChangeShapeType="1"/>
          </p:cNvSpPr>
          <p:nvPr/>
        </p:nvSpPr>
        <p:spPr bwMode="auto">
          <a:xfrm>
            <a:off x="1819275" y="3838575"/>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3572" name="Line 349"/>
          <p:cNvSpPr>
            <a:spLocks noChangeShapeType="1"/>
          </p:cNvSpPr>
          <p:nvPr/>
        </p:nvSpPr>
        <p:spPr bwMode="auto">
          <a:xfrm>
            <a:off x="2000250" y="3838575"/>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3573" name="Line 350"/>
          <p:cNvSpPr>
            <a:spLocks noChangeShapeType="1"/>
          </p:cNvSpPr>
          <p:nvPr/>
        </p:nvSpPr>
        <p:spPr bwMode="auto">
          <a:xfrm>
            <a:off x="2190750" y="3838575"/>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3574" name="Text Box 351"/>
          <p:cNvSpPr txBox="1">
            <a:spLocks noChangeArrowheads="1"/>
          </p:cNvSpPr>
          <p:nvPr/>
        </p:nvSpPr>
        <p:spPr bwMode="auto">
          <a:xfrm>
            <a:off x="1504950" y="2514600"/>
            <a:ext cx="2514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200">
                <a:latin typeface="Gill Sans MT" pitchFamily="34" charset="0"/>
              </a:rPr>
              <a:t>Clear text</a:t>
            </a:r>
          </a:p>
        </p:txBody>
      </p:sp>
    </p:spTree>
    <p:extLst>
      <p:ext uri="{BB962C8B-B14F-4D97-AF65-F5344CB8AC3E}">
        <p14:creationId xmlns:p14="http://schemas.microsoft.com/office/powerpoint/2010/main" val="23357549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spect="1" noChangeArrowheads="1"/>
          </p:cNvSpPr>
          <p:nvPr>
            <p:ph type="title"/>
          </p:nvPr>
        </p:nvSpPr>
        <p:spPr/>
        <p:txBody>
          <a:bodyPr/>
          <a:lstStyle/>
          <a:p>
            <a:pPr eaLnBrk="1" hangingPunct="1"/>
            <a:r>
              <a:rPr lang="en-US" smtClean="0"/>
              <a:t>Cipher Wheel</a:t>
            </a:r>
          </a:p>
        </p:txBody>
      </p:sp>
      <p:sp>
        <p:nvSpPr>
          <p:cNvPr id="24579" name="Text Box 3"/>
          <p:cNvSpPr txBox="1">
            <a:spLocks noChangeArrowheads="1"/>
          </p:cNvSpPr>
          <p:nvPr/>
        </p:nvSpPr>
        <p:spPr bwMode="auto">
          <a:xfrm>
            <a:off x="1447800" y="6126163"/>
            <a:ext cx="2514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200">
                <a:latin typeface="Gill Sans MT" pitchFamily="34" charset="0"/>
              </a:rPr>
              <a:t>Cipherered text</a:t>
            </a:r>
          </a:p>
        </p:txBody>
      </p:sp>
      <p:sp>
        <p:nvSpPr>
          <p:cNvPr id="24580" name="Oval 4"/>
          <p:cNvSpPr>
            <a:spLocks noChangeArrowheads="1"/>
          </p:cNvSpPr>
          <p:nvPr/>
        </p:nvSpPr>
        <p:spPr bwMode="auto">
          <a:xfrm>
            <a:off x="533400" y="5143500"/>
            <a:ext cx="381000" cy="381000"/>
          </a:xfrm>
          <a:prstGeom prst="ellipse">
            <a:avLst/>
          </a:prstGeom>
          <a:solidFill>
            <a:schemeClr val="accent1"/>
          </a:solidFill>
          <a:ln w="9525">
            <a:solidFill>
              <a:schemeClr val="tx1"/>
            </a:solidFill>
            <a:round/>
            <a:headEnd/>
            <a:tailEnd/>
          </a:ln>
        </p:spPr>
        <p:txBody>
          <a:bodyPr wrap="none" anchor="ctr"/>
          <a:lstStyle/>
          <a:p>
            <a:pPr algn="ctr"/>
            <a:r>
              <a:rPr lang="en-US" sz="1400">
                <a:latin typeface="Gill Sans MT" pitchFamily="34" charset="0"/>
              </a:rPr>
              <a:t>3</a:t>
            </a:r>
          </a:p>
        </p:txBody>
      </p:sp>
      <p:pic>
        <p:nvPicPr>
          <p:cNvPr id="24581" name="Picture 5" descr="parchment_bl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5067300"/>
            <a:ext cx="2667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Rectangle 6"/>
          <p:cNvSpPr>
            <a:spLocks noChangeArrowheads="1"/>
          </p:cNvSpPr>
          <p:nvPr/>
        </p:nvSpPr>
        <p:spPr bwMode="auto">
          <a:xfrm>
            <a:off x="1382713" y="5387975"/>
            <a:ext cx="26558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algn="ctr"/>
            <a:r>
              <a:rPr lang="pl-PL" sz="1400">
                <a:latin typeface="Courier New" pitchFamily="49" charset="0"/>
              </a:rPr>
              <a:t>IODQN HDVW </a:t>
            </a:r>
          </a:p>
          <a:p>
            <a:pPr algn="ctr"/>
            <a:r>
              <a:rPr lang="pl-PL" sz="1400">
                <a:latin typeface="Courier New" pitchFamily="49" charset="0"/>
              </a:rPr>
              <a:t>DWWDFN DW GDZQ</a:t>
            </a:r>
            <a:endParaRPr lang="en-US" sz="1400">
              <a:latin typeface="Courier New" pitchFamily="49" charset="0"/>
            </a:endParaRPr>
          </a:p>
        </p:txBody>
      </p:sp>
      <p:sp>
        <p:nvSpPr>
          <p:cNvPr id="24583" name="Text Box 11"/>
          <p:cNvSpPr txBox="1">
            <a:spLocks noChangeArrowheads="1"/>
          </p:cNvSpPr>
          <p:nvPr/>
        </p:nvSpPr>
        <p:spPr bwMode="auto">
          <a:xfrm>
            <a:off x="4267200" y="1754188"/>
            <a:ext cx="4095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The clear text message would be encoded using a key of 3.</a:t>
            </a:r>
          </a:p>
        </p:txBody>
      </p:sp>
      <p:sp>
        <p:nvSpPr>
          <p:cNvPr id="24584" name="Oval 12"/>
          <p:cNvSpPr>
            <a:spLocks noChangeArrowheads="1"/>
          </p:cNvSpPr>
          <p:nvPr/>
        </p:nvSpPr>
        <p:spPr bwMode="auto">
          <a:xfrm>
            <a:off x="533400" y="1601788"/>
            <a:ext cx="381000" cy="381000"/>
          </a:xfrm>
          <a:prstGeom prst="ellipse">
            <a:avLst/>
          </a:prstGeom>
          <a:solidFill>
            <a:schemeClr val="accent1"/>
          </a:solidFill>
          <a:ln w="9525">
            <a:solidFill>
              <a:schemeClr val="tx1"/>
            </a:solidFill>
            <a:round/>
            <a:headEnd/>
            <a:tailEnd/>
          </a:ln>
        </p:spPr>
        <p:txBody>
          <a:bodyPr wrap="none" anchor="ctr"/>
          <a:lstStyle/>
          <a:p>
            <a:pPr algn="ctr"/>
            <a:r>
              <a:rPr lang="en-US" sz="1400">
                <a:latin typeface="Gill Sans MT" pitchFamily="34" charset="0"/>
              </a:rPr>
              <a:t>1</a:t>
            </a:r>
          </a:p>
        </p:txBody>
      </p:sp>
      <p:pic>
        <p:nvPicPr>
          <p:cNvPr id="24585" name="Picture 13" descr="parchment_bl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6513" y="1476375"/>
            <a:ext cx="26670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6" name="Rectangle 14"/>
          <p:cNvSpPr>
            <a:spLocks noChangeArrowheads="1"/>
          </p:cNvSpPr>
          <p:nvPr/>
        </p:nvSpPr>
        <p:spPr bwMode="auto">
          <a:xfrm>
            <a:off x="1382713" y="1846263"/>
            <a:ext cx="26558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sz="1400">
                <a:latin typeface="Courier New" pitchFamily="49" charset="0"/>
              </a:rPr>
              <a:t>FLANK EAST</a:t>
            </a:r>
            <a:endParaRPr lang="pl-PL" sz="1400">
              <a:latin typeface="Courier New" pitchFamily="49" charset="0"/>
            </a:endParaRPr>
          </a:p>
          <a:p>
            <a:pPr algn="ctr"/>
            <a:r>
              <a:rPr lang="en-US" sz="1400">
                <a:latin typeface="Courier New" pitchFamily="49" charset="0"/>
              </a:rPr>
              <a:t>ATTACK AT DAWN</a:t>
            </a:r>
          </a:p>
        </p:txBody>
      </p:sp>
      <p:sp>
        <p:nvSpPr>
          <p:cNvPr id="24587" name="Text Box 15"/>
          <p:cNvSpPr txBox="1">
            <a:spLocks noChangeArrowheads="1"/>
          </p:cNvSpPr>
          <p:nvPr/>
        </p:nvSpPr>
        <p:spPr bwMode="auto">
          <a:xfrm>
            <a:off x="4400550" y="3276600"/>
            <a:ext cx="41338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Shifting the inner wheel by 3, then the A becomes D, B becomes E, and so on.</a:t>
            </a:r>
          </a:p>
        </p:txBody>
      </p:sp>
      <p:sp>
        <p:nvSpPr>
          <p:cNvPr id="24588" name="Oval 16"/>
          <p:cNvSpPr>
            <a:spLocks noChangeArrowheads="1"/>
          </p:cNvSpPr>
          <p:nvPr/>
        </p:nvSpPr>
        <p:spPr bwMode="auto">
          <a:xfrm>
            <a:off x="533400" y="3162300"/>
            <a:ext cx="381000" cy="381000"/>
          </a:xfrm>
          <a:prstGeom prst="ellipse">
            <a:avLst/>
          </a:prstGeom>
          <a:solidFill>
            <a:schemeClr val="accent1"/>
          </a:solidFill>
          <a:ln w="9525">
            <a:solidFill>
              <a:schemeClr val="tx1"/>
            </a:solidFill>
            <a:round/>
            <a:headEnd/>
            <a:tailEnd/>
          </a:ln>
        </p:spPr>
        <p:txBody>
          <a:bodyPr wrap="none" anchor="ctr"/>
          <a:lstStyle/>
          <a:p>
            <a:pPr algn="ctr"/>
            <a:r>
              <a:rPr lang="en-US" sz="1400">
                <a:latin typeface="Gill Sans MT" pitchFamily="34" charset="0"/>
              </a:rPr>
              <a:t>2</a:t>
            </a:r>
          </a:p>
        </p:txBody>
      </p:sp>
      <p:sp>
        <p:nvSpPr>
          <p:cNvPr id="24589" name="Text Box 17"/>
          <p:cNvSpPr txBox="1">
            <a:spLocks noChangeArrowheads="1"/>
          </p:cNvSpPr>
          <p:nvPr/>
        </p:nvSpPr>
        <p:spPr bwMode="auto">
          <a:xfrm>
            <a:off x="4324350" y="5276850"/>
            <a:ext cx="42100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000">
                <a:latin typeface="Gill Sans MT" pitchFamily="34" charset="0"/>
              </a:rPr>
              <a:t>The clear text message would appear as follows using a key of 3.</a:t>
            </a:r>
          </a:p>
        </p:txBody>
      </p:sp>
      <p:sp>
        <p:nvSpPr>
          <p:cNvPr id="24590" name="Text Box 22"/>
          <p:cNvSpPr txBox="1">
            <a:spLocks noChangeArrowheads="1"/>
          </p:cNvSpPr>
          <p:nvPr/>
        </p:nvSpPr>
        <p:spPr bwMode="auto">
          <a:xfrm>
            <a:off x="1428750" y="2514600"/>
            <a:ext cx="2514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sz="1200">
                <a:latin typeface="Gill Sans MT" pitchFamily="34" charset="0"/>
              </a:rPr>
              <a:t>Clear text</a:t>
            </a:r>
          </a:p>
        </p:txBody>
      </p:sp>
      <p:pic>
        <p:nvPicPr>
          <p:cNvPr id="24591" name="Picture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5288" y="2979738"/>
            <a:ext cx="2057400"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2" name="Picture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115327">
            <a:off x="2200275" y="3495675"/>
            <a:ext cx="1031875"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3" name="AutoShape 30"/>
          <p:cNvSpPr>
            <a:spLocks noChangeArrowheads="1"/>
          </p:cNvSpPr>
          <p:nvPr/>
        </p:nvSpPr>
        <p:spPr bwMode="auto">
          <a:xfrm rot="-190789">
            <a:off x="2436813" y="3700463"/>
            <a:ext cx="590550" cy="560387"/>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1"/>
          </a:solidFill>
          <a:ln w="9525">
            <a:solidFill>
              <a:schemeClr val="tx1"/>
            </a:solidFill>
            <a:miter lim="800000"/>
            <a:headEnd/>
            <a:tailEnd/>
          </a:ln>
        </p:spPr>
        <p:txBody>
          <a:bodyPr wrap="none" anchor="ctr"/>
          <a:lstStyle/>
          <a:p>
            <a:endParaRPr lang="en-IN"/>
          </a:p>
        </p:txBody>
      </p:sp>
      <p:sp>
        <p:nvSpPr>
          <p:cNvPr id="24594" name="Line 32"/>
          <p:cNvSpPr>
            <a:spLocks noChangeShapeType="1"/>
          </p:cNvSpPr>
          <p:nvPr/>
        </p:nvSpPr>
        <p:spPr bwMode="auto">
          <a:xfrm flipV="1">
            <a:off x="3084513" y="3433763"/>
            <a:ext cx="104775" cy="1619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4595" name="Line 33"/>
          <p:cNvSpPr>
            <a:spLocks noChangeShapeType="1"/>
          </p:cNvSpPr>
          <p:nvPr/>
        </p:nvSpPr>
        <p:spPr bwMode="auto">
          <a:xfrm flipV="1">
            <a:off x="3170238" y="3576638"/>
            <a:ext cx="133350" cy="1381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4596" name="Line 34"/>
          <p:cNvSpPr>
            <a:spLocks noChangeShapeType="1"/>
          </p:cNvSpPr>
          <p:nvPr/>
        </p:nvSpPr>
        <p:spPr bwMode="auto">
          <a:xfrm flipV="1">
            <a:off x="3213100" y="3719513"/>
            <a:ext cx="180975" cy="1000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4597" name="Line 35"/>
          <p:cNvSpPr>
            <a:spLocks noChangeShapeType="1"/>
          </p:cNvSpPr>
          <p:nvPr/>
        </p:nvSpPr>
        <p:spPr bwMode="auto">
          <a:xfrm flipV="1">
            <a:off x="3251200" y="3895725"/>
            <a:ext cx="185738" cy="52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Tree>
    <p:extLst>
      <p:ext uri="{BB962C8B-B14F-4D97-AF65-F5344CB8AC3E}">
        <p14:creationId xmlns:p14="http://schemas.microsoft.com/office/powerpoint/2010/main" val="40236187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spect="1" noChangeArrowheads="1"/>
          </p:cNvSpPr>
          <p:nvPr>
            <p:ph type="title"/>
          </p:nvPr>
        </p:nvSpPr>
        <p:spPr/>
        <p:txBody>
          <a:bodyPr/>
          <a:lstStyle/>
          <a:p>
            <a:pPr eaLnBrk="1" hangingPunct="1"/>
            <a:r>
              <a:rPr lang="en-US" smtClean="0"/>
              <a:t>Vigen</a:t>
            </a:r>
            <a:r>
              <a:rPr lang="az-Cyrl-AZ" smtClean="0"/>
              <a:t>ѐ</a:t>
            </a:r>
            <a:r>
              <a:rPr lang="en-US" smtClean="0"/>
              <a:t>re Table</a:t>
            </a:r>
          </a:p>
        </p:txBody>
      </p:sp>
      <p:graphicFrame>
        <p:nvGraphicFramePr>
          <p:cNvPr id="887659" name="Group 7019"/>
          <p:cNvGraphicFramePr>
            <a:graphicFrameLocks noGrp="1"/>
          </p:cNvGraphicFramePr>
          <p:nvPr/>
        </p:nvGraphicFramePr>
        <p:xfrm>
          <a:off x="762000" y="1303338"/>
          <a:ext cx="7404100" cy="5173650"/>
        </p:xfrm>
        <a:graphic>
          <a:graphicData uri="http://schemas.openxmlformats.org/drawingml/2006/table">
            <a:tbl>
              <a:tblPr/>
              <a:tblGrid>
                <a:gridCol w="304800"/>
                <a:gridCol w="273050"/>
                <a:gridCol w="273050"/>
                <a:gridCol w="273050"/>
                <a:gridCol w="273050"/>
                <a:gridCol w="273050"/>
                <a:gridCol w="273050"/>
                <a:gridCol w="273050"/>
                <a:gridCol w="273050"/>
                <a:gridCol w="273050"/>
                <a:gridCol w="273050"/>
                <a:gridCol w="273050"/>
                <a:gridCol w="273050"/>
                <a:gridCol w="273050"/>
                <a:gridCol w="273050"/>
                <a:gridCol w="273050"/>
                <a:gridCol w="273050"/>
                <a:gridCol w="273050"/>
                <a:gridCol w="273050"/>
                <a:gridCol w="273050"/>
                <a:gridCol w="273050"/>
                <a:gridCol w="273050"/>
                <a:gridCol w="273050"/>
                <a:gridCol w="273050"/>
                <a:gridCol w="273050"/>
                <a:gridCol w="273050"/>
                <a:gridCol w="273050"/>
              </a:tblGrid>
              <a:tr h="179388">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 </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a</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b</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c</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d</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e</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f</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g</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h</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i</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j</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k</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l</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m</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n</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o</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p</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q</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r</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s</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t</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u</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v</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w</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x</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y</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z</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A</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B</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C</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D</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E</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F</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G</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H</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I</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J</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K</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L</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M</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N</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O</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P</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Q</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R</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S</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T</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U</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V</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W</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X</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Y</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92087">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Courier New" pitchFamily="49" charset="0"/>
                        </a:rPr>
                        <a:t>Z</a:t>
                      </a:r>
                      <a:endParaRPr kumimoji="0" lang="en-US" sz="900" b="0" i="0" u="none" strike="noStrike" cap="none" normalizeH="0" baseline="0" smtClean="0">
                        <a:ln>
                          <a:noFill/>
                        </a:ln>
                        <a:solidFill>
                          <a:schemeClr val="tx1"/>
                        </a:solidFill>
                        <a:effectLst/>
                        <a:latin typeface="Courier New" pitchFamily="49"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z</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a</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b</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c</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d</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e</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f</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g</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h</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i</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j</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k</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l</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m</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n</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o</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p</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q</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r</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s</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t</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u</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v</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w</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x</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Courier New" pitchFamily="49" charset="0"/>
                        </a:rPr>
                        <a:t>y</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Tree>
    <p:extLst>
      <p:ext uri="{BB962C8B-B14F-4D97-AF65-F5344CB8AC3E}">
        <p14:creationId xmlns:p14="http://schemas.microsoft.com/office/powerpoint/2010/main" val="11636237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3425</Words>
  <Application>Microsoft Office PowerPoint</Application>
  <PresentationFormat>On-screen Show (4:3)</PresentationFormat>
  <Paragraphs>1339</Paragraphs>
  <Slides>45</Slides>
  <Notes>43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47" baseType="lpstr">
      <vt:lpstr>Office Theme</vt:lpstr>
      <vt:lpstr>Bitmap Image</vt:lpstr>
      <vt:lpstr>Secure Communications</vt:lpstr>
      <vt:lpstr>Authentication</vt:lpstr>
      <vt:lpstr>Integrity</vt:lpstr>
      <vt:lpstr>Confidentiality</vt:lpstr>
      <vt:lpstr>History</vt:lpstr>
      <vt:lpstr>Transposition Ciphers</vt:lpstr>
      <vt:lpstr>Substitution Ciphers Caesar Cipher</vt:lpstr>
      <vt:lpstr>Cipher Wheel</vt:lpstr>
      <vt:lpstr>Vigenѐre Table</vt:lpstr>
      <vt:lpstr>Stream Ciphers</vt:lpstr>
      <vt:lpstr>Defining Cryptanalysis</vt:lpstr>
      <vt:lpstr>Cryptanalysis Methods</vt:lpstr>
      <vt:lpstr>Meet-in-the-Middle Attack</vt:lpstr>
      <vt:lpstr>Choosing a Cryptanalysis Method</vt:lpstr>
      <vt:lpstr>Cryptographic Hashes, Protocols, and Algorithm Examples</vt:lpstr>
      <vt:lpstr>Hashing Basics</vt:lpstr>
      <vt:lpstr>Hashing Properties</vt:lpstr>
      <vt:lpstr>Hashing in Action</vt:lpstr>
      <vt:lpstr>MD5</vt:lpstr>
      <vt:lpstr>SHA</vt:lpstr>
      <vt:lpstr>Hashing Example</vt:lpstr>
      <vt:lpstr>Features of HMAC</vt:lpstr>
      <vt:lpstr>HMAC Example</vt:lpstr>
      <vt:lpstr>Using Hashing</vt:lpstr>
      <vt:lpstr>Symmetric Encryption</vt:lpstr>
      <vt:lpstr>Asymmetric Encryption</vt:lpstr>
      <vt:lpstr>Asymmetric Example : Diffie-Hellman</vt:lpstr>
      <vt:lpstr>Symmetric Algorithms</vt:lpstr>
      <vt:lpstr>Symmetric Encryption Techniques</vt:lpstr>
      <vt:lpstr>DES Scorecard</vt:lpstr>
      <vt:lpstr>3DES Scorecard</vt:lpstr>
      <vt:lpstr>Encryption Steps</vt:lpstr>
      <vt:lpstr>AES Scorecard</vt:lpstr>
      <vt:lpstr>Advantages of AES</vt:lpstr>
      <vt:lpstr>Asymmetric Key Characteristics</vt:lpstr>
      <vt:lpstr>Public Key (Encrypt) + Private Key (Decrypt) = Confidentiality</vt:lpstr>
      <vt:lpstr>Private Key (Encrypt) + Public Key (Decrypt) = Authentication</vt:lpstr>
      <vt:lpstr>What is a VPN?</vt:lpstr>
      <vt:lpstr>Layer 3 VPN</vt:lpstr>
      <vt:lpstr>Types of VPN Networks</vt:lpstr>
      <vt:lpstr>Site-to-Site VPN</vt:lpstr>
      <vt:lpstr>Remote-Access VPNs</vt:lpstr>
      <vt:lpstr>VPN Client Software</vt:lpstr>
      <vt:lpstr>Cisco IOS SSL VPN</vt:lpstr>
      <vt:lpstr>Cisco VPN Product Family</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3</cp:revision>
  <dcterms:created xsi:type="dcterms:W3CDTF">2012-10-06T04:40:17Z</dcterms:created>
  <dcterms:modified xsi:type="dcterms:W3CDTF">2012-10-27T06:55:22Z</dcterms:modified>
</cp:coreProperties>
</file>