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68" r:id="rId3"/>
    <p:sldId id="269" r:id="rId4"/>
    <p:sldId id="271" r:id="rId5"/>
    <p:sldId id="270" r:id="rId6"/>
    <p:sldId id="27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5656" y="3861048"/>
            <a:ext cx="5968752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70C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145482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67577-00F8-48AC-B42B-117F8BD24922}" type="datetimeFigureOut">
              <a:rPr lang="en-I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22-03-2014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F0C1E-78EE-44E2-B07B-502B2A048048}" type="slidenum">
              <a:rPr lang="en-I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077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F96EF-4129-4AE0-A371-604300772FF5}" type="datetimeFigureOut">
              <a:rPr lang="en-I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22-03-2014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8B54B-1802-4FAE-AE01-43430B139CB2}" type="slidenum">
              <a:rPr lang="en-I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661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268760"/>
            <a:ext cx="8157592" cy="936104"/>
          </a:xfrm>
        </p:spPr>
        <p:txBody>
          <a:bodyPr>
            <a:normAutofit/>
          </a:bodyPr>
          <a:lstStyle>
            <a:lvl1pPr algn="l">
              <a:defRPr sz="2400">
                <a:latin typeface="Georgia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404045"/>
            <a:ext cx="8013576" cy="3329211"/>
          </a:xfrm>
        </p:spPr>
        <p:txBody>
          <a:bodyPr>
            <a:normAutofit/>
          </a:bodyPr>
          <a:lstStyle>
            <a:lvl1pPr>
              <a:buFont typeface="Wingdings" pitchFamily="2" charset="2"/>
              <a:buChar char="ü"/>
              <a:defRPr sz="1800">
                <a:latin typeface="Georgia" pitchFamily="18" charset="0"/>
              </a:defRPr>
            </a:lvl1pPr>
            <a:lvl2pPr>
              <a:buFont typeface="Wingdings" pitchFamily="2" charset="2"/>
              <a:buChar char="ü"/>
              <a:defRPr sz="1800">
                <a:latin typeface="Georgia" pitchFamily="18" charset="0"/>
              </a:defRPr>
            </a:lvl2pPr>
            <a:lvl3pPr>
              <a:buFont typeface="Wingdings" pitchFamily="2" charset="2"/>
              <a:buChar char="ü"/>
              <a:defRPr sz="1800">
                <a:latin typeface="Georgia" pitchFamily="18" charset="0"/>
              </a:defRPr>
            </a:lvl3pPr>
            <a:lvl4pPr>
              <a:buFont typeface="Wingdings" pitchFamily="2" charset="2"/>
              <a:buChar char="ü"/>
              <a:defRPr sz="1800">
                <a:latin typeface="Georgia" pitchFamily="18" charset="0"/>
              </a:defRPr>
            </a:lvl4pPr>
            <a:lvl5pPr>
              <a:buFont typeface="Wingdings" pitchFamily="2" charset="2"/>
              <a:buChar char="ü"/>
              <a:defRPr sz="1800">
                <a:latin typeface="Georgia" pitchFamily="18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71809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08B7E-8B9E-4715-BE05-4FADAAB1FC0B}" type="datetimeFigureOut">
              <a:rPr lang="en-I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22-03-2014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646CF-EA30-4D6D-BE78-51A869AB011F}" type="slidenum">
              <a:rPr lang="en-I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933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E154B-B094-482C-8601-753B4C407AE3}" type="datetimeFigureOut">
              <a:rPr lang="en-I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22-03-2014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CE0FA-72DB-469A-B196-AC4B593A6825}" type="slidenum">
              <a:rPr lang="en-I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509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718C4-B1A3-4252-80B3-A644E1A5A1ED}" type="datetimeFigureOut">
              <a:rPr lang="en-I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22-03-2014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44B89-F923-419D-B14F-410900ABF4C2}" type="slidenum">
              <a:rPr lang="en-I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66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506A5-F812-472B-98CC-8D02BA561DCA}" type="datetimeFigureOut">
              <a:rPr lang="en-I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22-03-2014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D0A37-DBBA-412B-B1C3-BD5221C248BC}" type="slidenum">
              <a:rPr lang="en-I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886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B2AA5-E8B8-46A0-87F5-7F7F53ADD372}" type="datetimeFigureOut">
              <a:rPr lang="en-I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22-03-2014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5C9CD-AC99-40FC-8B83-90E0B088A2B5}" type="slidenum">
              <a:rPr lang="en-I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079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18F53-81C6-4D4E-BA2C-2CE8706CDCC0}" type="datetimeFigureOut">
              <a:rPr lang="en-I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22-03-2014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62321-101F-40F1-86ED-06B651332246}" type="slidenum">
              <a:rPr lang="en-I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14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I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0D240-889F-4F7B-BAE9-21A9FC12BD7F}" type="datetimeFigureOut">
              <a:rPr lang="en-I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22-03-2014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2D12F-AFD8-4835-B823-ED8162A1E7E0}" type="slidenum">
              <a:rPr lang="en-I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546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I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0BA8045-E5E4-449D-9D15-2BD9EB4979F6}" type="datetimeFigureOut">
              <a:rPr lang="en-I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22-03-2014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143033D-EABB-42C1-A520-31208B5E0F2C}" type="slidenum">
              <a:rPr lang="en-I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119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990600" y="2819400"/>
            <a:ext cx="7010400" cy="1752600"/>
          </a:xfrm>
        </p:spPr>
        <p:txBody>
          <a:bodyPr/>
          <a:lstStyle/>
          <a:p>
            <a:r>
              <a:rPr lang="en-US" sz="5400" dirty="0" smtClean="0">
                <a:latin typeface="Algerian" pitchFamily="82" charset="0"/>
              </a:rPr>
              <a:t>V</a:t>
            </a:r>
            <a:r>
              <a:rPr lang="en-US" sz="3600" dirty="0" smtClean="0">
                <a:latin typeface="Algerian" pitchFamily="82" charset="0"/>
              </a:rPr>
              <a:t>irtual</a:t>
            </a:r>
            <a:r>
              <a:rPr lang="en-US" sz="5400" dirty="0" smtClean="0">
                <a:latin typeface="Algerian" pitchFamily="82" charset="0"/>
              </a:rPr>
              <a:t> P</a:t>
            </a:r>
            <a:r>
              <a:rPr lang="en-US" sz="3600" dirty="0" smtClean="0">
                <a:latin typeface="Algerian" pitchFamily="82" charset="0"/>
              </a:rPr>
              <a:t>rivate</a:t>
            </a:r>
            <a:r>
              <a:rPr lang="en-US" sz="5400" dirty="0" smtClean="0">
                <a:latin typeface="Algerian" pitchFamily="82" charset="0"/>
              </a:rPr>
              <a:t> N</a:t>
            </a:r>
            <a:r>
              <a:rPr lang="en-US" sz="3600" dirty="0" smtClean="0">
                <a:latin typeface="Algerian" pitchFamily="82" charset="0"/>
              </a:rPr>
              <a:t>etwork</a:t>
            </a:r>
            <a:r>
              <a:rPr lang="en-US" sz="5400" dirty="0" smtClean="0">
                <a:latin typeface="Algerian" pitchFamily="82" charset="0"/>
              </a:rPr>
              <a:t> (VPN)</a:t>
            </a:r>
            <a:endParaRPr lang="en-IN" sz="5400" dirty="0"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176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28800"/>
            <a:ext cx="8013576" cy="332921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en-US" sz="5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sz="5400" dirty="0" smtClean="0">
                <a:solidFill>
                  <a:schemeClr val="accent4">
                    <a:lumMod val="50000"/>
                  </a:schemeClr>
                </a:solidFill>
              </a:rPr>
              <a:t>WHAT IS VPN?	</a:t>
            </a:r>
            <a:endParaRPr lang="en-IN" sz="54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42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914400"/>
            <a:ext cx="8157592" cy="936104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/>
              <a:t>CLASSIFICATION OF VPN</a:t>
            </a:r>
            <a:endParaRPr lang="en-IN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752600"/>
            <a:ext cx="8013576" cy="39806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sz="2400" b="1" dirty="0" smtClean="0"/>
              <a:t>Depending </a:t>
            </a:r>
            <a:r>
              <a:rPr lang="en-IN" sz="2400" b="1" dirty="0"/>
              <a:t>on Trust </a:t>
            </a:r>
            <a:r>
              <a:rPr lang="en-IN" sz="2400" b="1" dirty="0" smtClean="0"/>
              <a:t>Levels</a:t>
            </a:r>
          </a:p>
          <a:p>
            <a:pPr marL="0" indent="0" algn="ctr">
              <a:buNone/>
            </a:pPr>
            <a:endParaRPr lang="en-IN" dirty="0"/>
          </a:p>
          <a:p>
            <a:r>
              <a:rPr lang="en-IN" sz="2400" dirty="0"/>
              <a:t>Intranet VPNs</a:t>
            </a:r>
          </a:p>
          <a:p>
            <a:pPr lvl="1">
              <a:buFont typeface="Wingdings" pitchFamily="2" charset="2"/>
              <a:buChar char="Ø"/>
            </a:pPr>
            <a:r>
              <a:rPr lang="en-IN" dirty="0"/>
              <a:t>Same company communicating over Leased Lines/Intranet </a:t>
            </a:r>
            <a:r>
              <a:rPr lang="en-IN" dirty="0" smtClean="0"/>
              <a:t>Lines</a:t>
            </a:r>
          </a:p>
          <a:p>
            <a:pPr marL="457200" lvl="1" indent="0">
              <a:buNone/>
            </a:pPr>
            <a:endParaRPr lang="en-IN" dirty="0"/>
          </a:p>
          <a:p>
            <a:r>
              <a:rPr lang="en-IN" sz="2400" dirty="0"/>
              <a:t>Extranet VPNs</a:t>
            </a:r>
          </a:p>
          <a:p>
            <a:pPr lvl="1">
              <a:buFont typeface="Wingdings" pitchFamily="2" charset="2"/>
              <a:buChar char="Ø"/>
            </a:pPr>
            <a:r>
              <a:rPr lang="en-IN" dirty="0"/>
              <a:t>Different companies communication over </a:t>
            </a:r>
            <a:r>
              <a:rPr lang="en-IN" dirty="0" smtClean="0"/>
              <a:t>Internet</a:t>
            </a:r>
            <a:r>
              <a:rPr lang="en-IN" dirty="0"/>
              <a:t/>
            </a:r>
            <a:br>
              <a:rPr lang="en-IN" dirty="0"/>
            </a:b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52214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219200"/>
            <a:ext cx="8157592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en-IN" b="1" dirty="0"/>
              <a:t>Depending on </a:t>
            </a:r>
            <a:r>
              <a:rPr lang="en-IN" b="1" dirty="0" smtClean="0"/>
              <a:t>Deployment</a:t>
            </a:r>
            <a:r>
              <a:rPr lang="en-IN" dirty="0"/>
              <a:t/>
            </a:r>
            <a:br>
              <a:rPr lang="en-IN" dirty="0"/>
            </a:b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828800"/>
            <a:ext cx="8013576" cy="4267199"/>
          </a:xfrm>
        </p:spPr>
        <p:txBody>
          <a:bodyPr>
            <a:normAutofit/>
          </a:bodyPr>
          <a:lstStyle/>
          <a:p>
            <a:r>
              <a:rPr lang="en-IN" sz="2400" dirty="0" smtClean="0"/>
              <a:t>Site </a:t>
            </a:r>
            <a:r>
              <a:rPr lang="en-IN" sz="2400" dirty="0"/>
              <a:t>to Site</a:t>
            </a:r>
          </a:p>
          <a:p>
            <a:pPr lvl="1">
              <a:buFont typeface="Wingdings" pitchFamily="2" charset="2"/>
              <a:buChar char="Ø"/>
            </a:pPr>
            <a:r>
              <a:rPr lang="en-IN" dirty="0"/>
              <a:t>S2S protocols allows an organization to establish secure connections between two or more sites/offices so that it can send traffic using shared mediums such as Internet</a:t>
            </a:r>
          </a:p>
          <a:p>
            <a:pPr marL="914400" lvl="2" indent="0">
              <a:buNone/>
            </a:pPr>
            <a:r>
              <a:rPr lang="en-US" dirty="0" smtClean="0"/>
              <a:t>Example: GRE</a:t>
            </a:r>
            <a:endParaRPr lang="en-IN" dirty="0"/>
          </a:p>
          <a:p>
            <a:pPr marL="0" indent="0">
              <a:buNone/>
            </a:pPr>
            <a:endParaRPr lang="en-US" dirty="0" smtClean="0"/>
          </a:p>
          <a:p>
            <a:r>
              <a:rPr lang="en-IN" sz="2400" dirty="0"/>
              <a:t>Remote Access</a:t>
            </a:r>
          </a:p>
          <a:p>
            <a:pPr lvl="1">
              <a:buFont typeface="Wingdings" pitchFamily="2" charset="2"/>
              <a:buChar char="Ø"/>
            </a:pPr>
            <a:r>
              <a:rPr lang="en-IN" dirty="0"/>
              <a:t>Remote access protocol benefits an organization by allowing mobile users to work from remote locations, such as home, hotel, hospitals as if they were directly connected to the organizations network</a:t>
            </a:r>
          </a:p>
          <a:p>
            <a:pPr marL="914400" lvl="2" indent="0">
              <a:buNone/>
            </a:pPr>
            <a:r>
              <a:rPr lang="en-US" dirty="0" smtClean="0"/>
              <a:t>Example: SSL</a:t>
            </a:r>
            <a:endParaRPr lang="en-IN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88220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371601"/>
            <a:ext cx="8013576" cy="4361656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IN" sz="2400" b="1" dirty="0"/>
              <a:t>Depending on IETF </a:t>
            </a:r>
            <a:r>
              <a:rPr lang="en-IN" sz="2400" b="1" dirty="0" smtClean="0"/>
              <a:t>standards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IN" dirty="0"/>
          </a:p>
          <a:p>
            <a:pPr>
              <a:lnSpc>
                <a:spcPct val="150000"/>
              </a:lnSpc>
            </a:pPr>
            <a:r>
              <a:rPr lang="en-IN" dirty="0"/>
              <a:t>L2TP: layer 2 </a:t>
            </a:r>
            <a:r>
              <a:rPr lang="en-IN" dirty="0" err="1"/>
              <a:t>tunneling</a:t>
            </a:r>
            <a:r>
              <a:rPr lang="en-IN" dirty="0"/>
              <a:t> protocol</a:t>
            </a:r>
          </a:p>
          <a:p>
            <a:pPr>
              <a:lnSpc>
                <a:spcPct val="150000"/>
              </a:lnSpc>
            </a:pPr>
            <a:r>
              <a:rPr lang="en-IN" dirty="0"/>
              <a:t>L2F: Layer 2 Forwarding</a:t>
            </a:r>
          </a:p>
          <a:p>
            <a:pPr>
              <a:lnSpc>
                <a:spcPct val="150000"/>
              </a:lnSpc>
            </a:pPr>
            <a:r>
              <a:rPr lang="en-IN" dirty="0"/>
              <a:t>PPTP: point to point </a:t>
            </a:r>
            <a:r>
              <a:rPr lang="en-IN" dirty="0" err="1"/>
              <a:t>tunneling</a:t>
            </a:r>
            <a:r>
              <a:rPr lang="en-IN" dirty="0"/>
              <a:t> protocol</a:t>
            </a:r>
          </a:p>
          <a:p>
            <a:pPr>
              <a:lnSpc>
                <a:spcPct val="150000"/>
              </a:lnSpc>
            </a:pPr>
            <a:r>
              <a:rPr lang="en-IN" dirty="0"/>
              <a:t>MPLS: Multi Protocol Label Switching</a:t>
            </a:r>
          </a:p>
          <a:p>
            <a:pPr>
              <a:lnSpc>
                <a:spcPct val="150000"/>
              </a:lnSpc>
            </a:pPr>
            <a:r>
              <a:rPr lang="en-IN" dirty="0"/>
              <a:t>GRE: Generic Routing Encapsulation</a:t>
            </a:r>
          </a:p>
          <a:p>
            <a:pPr>
              <a:lnSpc>
                <a:spcPct val="150000"/>
              </a:lnSpc>
            </a:pPr>
            <a:r>
              <a:rPr lang="en-IN" dirty="0" err="1"/>
              <a:t>IPSec</a:t>
            </a:r>
            <a:r>
              <a:rPr lang="en-IN" dirty="0"/>
              <a:t>: Internet Protocol Security</a:t>
            </a:r>
          </a:p>
          <a:p>
            <a:pPr>
              <a:lnSpc>
                <a:spcPct val="150000"/>
              </a:lnSpc>
            </a:pPr>
            <a:r>
              <a:rPr lang="en-IN" dirty="0"/>
              <a:t>SSL: Secure Socket Layer</a:t>
            </a:r>
          </a:p>
          <a:p>
            <a:pPr marL="0" indent="0">
              <a:lnSpc>
                <a:spcPct val="150000"/>
              </a:lnSpc>
              <a:buNone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85563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N" b="1" dirty="0"/>
              <a:t>Depending on OSI </a:t>
            </a:r>
            <a:r>
              <a:rPr lang="en-IN" b="1" dirty="0" smtClean="0"/>
              <a:t>Layers</a:t>
            </a:r>
            <a:r>
              <a:rPr lang="en-IN" dirty="0"/>
              <a:t/>
            </a:r>
            <a:br>
              <a:rPr lang="en-IN" dirty="0"/>
            </a:b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Layer </a:t>
            </a:r>
            <a:r>
              <a:rPr lang="en-IN" dirty="0"/>
              <a:t>7: </a:t>
            </a:r>
            <a:r>
              <a:rPr lang="en-IN" dirty="0" smtClean="0"/>
              <a:t>SSL </a:t>
            </a:r>
            <a:r>
              <a:rPr lang="en-IN" dirty="0"/>
              <a:t>VPN</a:t>
            </a:r>
          </a:p>
          <a:p>
            <a:pPr>
              <a:lnSpc>
                <a:spcPct val="150000"/>
              </a:lnSpc>
            </a:pPr>
            <a:r>
              <a:rPr lang="en-IN" dirty="0"/>
              <a:t>Layer 3: </a:t>
            </a:r>
            <a:r>
              <a:rPr lang="en-IN" dirty="0" err="1"/>
              <a:t>IPSec</a:t>
            </a:r>
            <a:r>
              <a:rPr lang="en-IN" dirty="0"/>
              <a:t>, GRE, GRE over </a:t>
            </a:r>
            <a:r>
              <a:rPr lang="en-IN" dirty="0" err="1"/>
              <a:t>Ipsec</a:t>
            </a:r>
            <a:endParaRPr lang="en-IN" dirty="0"/>
          </a:p>
          <a:p>
            <a:pPr>
              <a:lnSpc>
                <a:spcPct val="150000"/>
              </a:lnSpc>
            </a:pPr>
            <a:r>
              <a:rPr lang="en-IN" dirty="0"/>
              <a:t>Layer 2: L2TP, L2F, PPTP, MPPE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0491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H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178</Words>
  <Application>Microsoft Office PowerPoint</Application>
  <PresentationFormat>On-screen Show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NH</vt:lpstr>
      <vt:lpstr>PowerPoint Presentation</vt:lpstr>
      <vt:lpstr>PowerPoint Presentation</vt:lpstr>
      <vt:lpstr>CLASSIFICATION OF VPN</vt:lpstr>
      <vt:lpstr>Depending on Deployment </vt:lpstr>
      <vt:lpstr>PowerPoint Presentation</vt:lpstr>
      <vt:lpstr>Depending on OSI Layers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TYPES OF IPS INSPECTION</dc:title>
  <dc:creator>krish</dc:creator>
  <cp:lastModifiedBy>krish</cp:lastModifiedBy>
  <cp:revision>19</cp:revision>
  <dcterms:created xsi:type="dcterms:W3CDTF">2006-08-16T00:00:00Z</dcterms:created>
  <dcterms:modified xsi:type="dcterms:W3CDTF">2014-03-22T05:13:25Z</dcterms:modified>
</cp:coreProperties>
</file>