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99CC"/>
    <a:srgbClr val="FF99FF"/>
    <a:srgbClr val="FF9999"/>
    <a:srgbClr val="C0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D8D4F-A0DD-E310-D9C0-DC0893D8A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8A7A8-CA8C-7CEF-607E-C6330D58B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744CB-6A65-CECC-1112-CCB003E3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5F394-56FF-46B3-AAD7-E761CB2E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5A473-7461-198D-C0EC-0233805F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769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4E388-5B1C-C70D-08E3-01046D4B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0CD23-4316-15C5-6ED8-D4E81E876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12B53-DE9B-7BC9-4798-7F2490A2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82194-19D9-10D7-64FB-93BA4ADA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241DE-36B6-6FFB-9D90-B2D23A0D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779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46DA85-F003-8468-8E75-AD646DB24C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5A093-8B31-F348-4F63-7105FFC7D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32C9F-535A-0FA1-8DA7-2F16E37C8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9F7DB-2246-0F8B-8DCC-E847E1DE7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B42FE-F5FA-B83D-6376-A10FE895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290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B23C6-2C10-1262-15B1-95FD1855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04CD4-8CEE-95BA-AD78-E0FA5F0EA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FE627-E8F7-E6A6-4871-9FEA1156C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C60A8-D69C-499F-0073-0F65CDE01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5C302-8783-75F1-B6AC-A2769AD8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882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A5FFB-9C73-DB23-AEFE-EBD40AA22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7F002-286F-2A45-0067-F7CC12973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C0CC-DCC7-3C0E-85AD-1F3A0346E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D69AF-D559-D24A-E5FB-2BFAB0C2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B770E-CE03-0B00-EFB4-765DD98EF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915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E050A-7FD6-9CD2-3E36-4827D0272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A0A4F-D9DF-D92D-2AE7-A05FE6B5D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D9117-2A16-E734-AD1A-25310014C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84B88-7E3F-912F-FD31-C816B1371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F55D1-6C84-738F-F5D9-051172FA8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33EB8-0AC4-A0AE-76F4-CE3B99CE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873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0C3D3-D7DE-7223-C292-A5E48C3A3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8CA9B-62D2-C506-5458-42524B2B5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32127-A155-ACAE-B1BF-3EA6543D3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3F59E-32D8-82FD-AB52-53782DF94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E2236-890D-A4F3-59AC-9E03A5777B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70244-3EDC-9885-D2EC-09E30CCD4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681A75-597B-DE64-CC1E-EE21258C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684A3A-199B-6610-5879-F9A0F284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3181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B54D-A6F9-E87C-B21D-290C4D27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29D197-28B6-528E-63C6-E2A8E0975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BBD536-E097-546C-F328-2A9847D57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866C4-7470-0D6D-FA5B-E2B77CC04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1853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19CEE2-3733-A083-7CA3-B94C7AFA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A1C0D4-3992-D8F2-FB42-F0D98D2EB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5A755-9401-C3F7-041F-C1EE087BB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605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503C7-FCE8-187F-C465-DA403BF39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181AC-A2D6-7D56-2F51-CA18855D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744B0-E801-351D-C6C5-147BDDD37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96B37-3F42-C86B-7780-4E92A4D8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41FF2-592A-4507-2E5E-FF2E164C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930E5-B970-A9EF-5D8D-947591C7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096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7D7FA-A1DB-8B27-C6CB-F1DEB94E9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754061-45DF-E043-4B5D-C5072479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6EC823-F444-09EC-384F-7A7EE1C4A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445BE-0733-65D7-0EF9-4B8338E1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179BD-F999-D5AF-999B-2A25DCE3D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B2A202-635D-16EB-99A0-EE4390C4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452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E0E366-D692-B8EB-92F5-F9A1DE04E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3EEA3-9267-BEF7-10BF-8653747F8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18905-0BBB-FA27-619E-D0B3C770C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AF32-8A67-40F6-96D2-ABEF61C0D85B}" type="datetimeFigureOut">
              <a:rPr lang="en-MY" smtClean="0"/>
              <a:t>16/2/2024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6581A-3D1F-0741-BE5A-6F9964446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FF85D-5799-2764-7B28-DBEF178CA6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6268B-5843-4897-A904-7EC4A31060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444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B0FF0-125D-6D04-AE39-E0D1C2F994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x64 Calling Convention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5F0A2-A70D-169E-7311-3656BC5378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C00000"/>
                </a:solidFill>
              </a:rPr>
              <a:t>aka Microsoft Calling Convention</a:t>
            </a:r>
            <a:endParaRPr lang="en-MY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05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42E1E2-2F87-2E9A-B455-B39C986CE8ED}"/>
              </a:ext>
            </a:extLst>
          </p:cNvPr>
          <p:cNvSpPr txBox="1"/>
          <p:nvPr/>
        </p:nvSpPr>
        <p:spPr>
          <a:xfrm>
            <a:off x="3377901" y="1280160"/>
            <a:ext cx="360611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function(</a:t>
            </a:r>
            <a:r>
              <a:rPr lang="en-US">
                <a:solidFill>
                  <a:srgbClr val="C00000"/>
                </a:solidFill>
              </a:rPr>
              <a:t>arg1,arg2,arg3,arg4</a:t>
            </a:r>
            <a:r>
              <a:rPr lang="en-US">
                <a:solidFill>
                  <a:srgbClr val="7030A0"/>
                </a:solidFill>
              </a:rPr>
              <a:t>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mov rcx, </a:t>
            </a:r>
            <a:r>
              <a:rPr lang="en-US">
                <a:solidFill>
                  <a:srgbClr val="C00000"/>
                </a:solidFill>
              </a:rPr>
              <a:t>arg1</a:t>
            </a:r>
          </a:p>
          <a:p>
            <a:r>
              <a:rPr lang="en-US"/>
              <a:t>mov rdx,</a:t>
            </a:r>
            <a:r>
              <a:rPr lang="en-US">
                <a:solidFill>
                  <a:srgbClr val="C00000"/>
                </a:solidFill>
              </a:rPr>
              <a:t>arg2</a:t>
            </a:r>
          </a:p>
          <a:p>
            <a:r>
              <a:rPr lang="en-US"/>
              <a:t>mov r8, </a:t>
            </a:r>
            <a:r>
              <a:rPr lang="en-US">
                <a:solidFill>
                  <a:srgbClr val="C00000"/>
                </a:solidFill>
              </a:rPr>
              <a:t>arg3</a:t>
            </a:r>
          </a:p>
          <a:p>
            <a:r>
              <a:rPr lang="en-US"/>
              <a:t>mov r9, </a:t>
            </a:r>
            <a:r>
              <a:rPr lang="en-US">
                <a:solidFill>
                  <a:srgbClr val="C00000"/>
                </a:solidFill>
              </a:rPr>
              <a:t>arg4</a:t>
            </a:r>
          </a:p>
          <a:p>
            <a:r>
              <a:rPr lang="en-MY">
                <a:solidFill>
                  <a:schemeClr val="accent2">
                    <a:lumMod val="50000"/>
                  </a:schemeClr>
                </a:solidFill>
              </a:rPr>
              <a:t>sub rsp,32    ;shadow space 32-bytes</a:t>
            </a:r>
          </a:p>
          <a:p>
            <a:r>
              <a:rPr lang="en-MY">
                <a:solidFill>
                  <a:srgbClr val="7030A0"/>
                </a:solidFill>
              </a:rPr>
              <a:t>call function</a:t>
            </a:r>
            <a:endParaRPr lang="en-US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77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1C8DF-7076-A5DE-19F9-295A89B0C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88F319-8DE8-88FF-6C56-E9DC5A3D71FB}"/>
              </a:ext>
            </a:extLst>
          </p:cNvPr>
          <p:cNvSpPr txBox="1"/>
          <p:nvPr/>
        </p:nvSpPr>
        <p:spPr>
          <a:xfrm>
            <a:off x="3377901" y="1280160"/>
            <a:ext cx="482426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function</a:t>
            </a:r>
            <a:r>
              <a:rPr lang="en-US">
                <a:solidFill>
                  <a:srgbClr val="FF0000"/>
                </a:solidFill>
              </a:rPr>
              <a:t>(arg1,arg2,arg3,arg4,</a:t>
            </a:r>
            <a:r>
              <a:rPr lang="en-US">
                <a:solidFill>
                  <a:srgbClr val="0070C0"/>
                </a:solidFill>
              </a:rPr>
              <a:t>arg5,arg6,arg7,arg8</a:t>
            </a:r>
            <a:r>
              <a:rPr lang="en-US">
                <a:solidFill>
                  <a:srgbClr val="FF0000"/>
                </a:solidFill>
              </a:rPr>
              <a:t>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mov rcx, </a:t>
            </a:r>
            <a:r>
              <a:rPr lang="en-US">
                <a:solidFill>
                  <a:srgbClr val="C00000"/>
                </a:solidFill>
              </a:rPr>
              <a:t>arg1</a:t>
            </a:r>
          </a:p>
          <a:p>
            <a:r>
              <a:rPr lang="en-US"/>
              <a:t>mov rdx,</a:t>
            </a:r>
            <a:r>
              <a:rPr lang="en-US">
                <a:solidFill>
                  <a:srgbClr val="C00000"/>
                </a:solidFill>
              </a:rPr>
              <a:t>arg2</a:t>
            </a:r>
          </a:p>
          <a:p>
            <a:r>
              <a:rPr lang="en-US"/>
              <a:t>mov r8, </a:t>
            </a:r>
            <a:r>
              <a:rPr lang="en-US">
                <a:solidFill>
                  <a:srgbClr val="C00000"/>
                </a:solidFill>
              </a:rPr>
              <a:t>arg3</a:t>
            </a:r>
          </a:p>
          <a:p>
            <a:r>
              <a:rPr lang="en-US"/>
              <a:t>mov r9, </a:t>
            </a:r>
            <a:r>
              <a:rPr lang="en-US">
                <a:solidFill>
                  <a:srgbClr val="C00000"/>
                </a:solidFill>
              </a:rPr>
              <a:t>arg4</a:t>
            </a:r>
          </a:p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sub rsp, ?           ;shadow space 32-bytes</a:t>
            </a:r>
          </a:p>
          <a:p>
            <a:r>
              <a:rPr lang="en-US"/>
              <a:t>push </a:t>
            </a:r>
            <a:r>
              <a:rPr lang="en-US">
                <a:solidFill>
                  <a:srgbClr val="0070C0"/>
                </a:solidFill>
              </a:rPr>
              <a:t>arg8</a:t>
            </a:r>
          </a:p>
          <a:p>
            <a:r>
              <a:rPr lang="en-US"/>
              <a:t>push </a:t>
            </a:r>
            <a:r>
              <a:rPr lang="en-US">
                <a:solidFill>
                  <a:srgbClr val="0070C0"/>
                </a:solidFill>
              </a:rPr>
              <a:t>arg7</a:t>
            </a:r>
          </a:p>
          <a:p>
            <a:r>
              <a:rPr lang="en-US"/>
              <a:t>push </a:t>
            </a:r>
            <a:r>
              <a:rPr lang="en-US">
                <a:solidFill>
                  <a:srgbClr val="0070C0"/>
                </a:solidFill>
              </a:rPr>
              <a:t>arg6</a:t>
            </a:r>
          </a:p>
          <a:p>
            <a:r>
              <a:rPr lang="en-US"/>
              <a:t>push </a:t>
            </a:r>
            <a:r>
              <a:rPr lang="en-US">
                <a:solidFill>
                  <a:srgbClr val="0070C0"/>
                </a:solidFill>
              </a:rPr>
              <a:t>arg5</a:t>
            </a:r>
          </a:p>
          <a:p>
            <a:r>
              <a:rPr lang="en-US">
                <a:solidFill>
                  <a:srgbClr val="7030A0"/>
                </a:solidFill>
              </a:rPr>
              <a:t>call function</a:t>
            </a:r>
          </a:p>
        </p:txBody>
      </p:sp>
    </p:spTree>
    <p:extLst>
      <p:ext uri="{BB962C8B-B14F-4D97-AF65-F5344CB8AC3E}">
        <p14:creationId xmlns:p14="http://schemas.microsoft.com/office/powerpoint/2010/main" val="2274364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BDEAE-119C-EE58-E504-416E4CA2D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B4E228-3F43-6488-C673-CB2356351E4D}"/>
              </a:ext>
            </a:extLst>
          </p:cNvPr>
          <p:cNvSpPr txBox="1"/>
          <p:nvPr/>
        </p:nvSpPr>
        <p:spPr>
          <a:xfrm>
            <a:off x="3377901" y="1280160"/>
            <a:ext cx="482426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function</a:t>
            </a:r>
            <a:r>
              <a:rPr lang="en-US">
                <a:solidFill>
                  <a:srgbClr val="FF0000"/>
                </a:solidFill>
              </a:rPr>
              <a:t>(arg1,arg2,arg3,arg4,</a:t>
            </a:r>
            <a:r>
              <a:rPr lang="en-US">
                <a:solidFill>
                  <a:srgbClr val="0070C0"/>
                </a:solidFill>
              </a:rPr>
              <a:t>arg5,arg6,arg7,arg8</a:t>
            </a:r>
            <a:r>
              <a:rPr lang="en-US">
                <a:solidFill>
                  <a:srgbClr val="FF0000"/>
                </a:solidFill>
              </a:rPr>
              <a:t>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mov rcx, </a:t>
            </a:r>
            <a:r>
              <a:rPr lang="en-US">
                <a:solidFill>
                  <a:srgbClr val="C00000"/>
                </a:solidFill>
              </a:rPr>
              <a:t>arg1</a:t>
            </a:r>
          </a:p>
          <a:p>
            <a:r>
              <a:rPr lang="en-US"/>
              <a:t>mov rdx,</a:t>
            </a:r>
            <a:r>
              <a:rPr lang="en-US">
                <a:solidFill>
                  <a:srgbClr val="C00000"/>
                </a:solidFill>
              </a:rPr>
              <a:t>arg2</a:t>
            </a:r>
          </a:p>
          <a:p>
            <a:r>
              <a:rPr lang="en-US"/>
              <a:t>mov r8, </a:t>
            </a:r>
            <a:r>
              <a:rPr lang="en-US">
                <a:solidFill>
                  <a:srgbClr val="C00000"/>
                </a:solidFill>
              </a:rPr>
              <a:t>arg3</a:t>
            </a:r>
          </a:p>
          <a:p>
            <a:r>
              <a:rPr lang="en-US"/>
              <a:t>mov r9, </a:t>
            </a:r>
            <a:r>
              <a:rPr lang="en-US">
                <a:solidFill>
                  <a:srgbClr val="C00000"/>
                </a:solidFill>
              </a:rPr>
              <a:t>arg4</a:t>
            </a:r>
          </a:p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sub rsp, 64           ;shadow space 32 + 4 args * 8</a:t>
            </a:r>
          </a:p>
          <a:p>
            <a:r>
              <a:rPr lang="en-US"/>
              <a:t>mov qword[rsp+32], </a:t>
            </a:r>
            <a:r>
              <a:rPr lang="en-US">
                <a:solidFill>
                  <a:srgbClr val="0070C0"/>
                </a:solidFill>
              </a:rPr>
              <a:t>arg5</a:t>
            </a:r>
          </a:p>
          <a:p>
            <a:r>
              <a:rPr lang="en-US"/>
              <a:t>mov qword[rsp+40], </a:t>
            </a:r>
            <a:r>
              <a:rPr lang="en-US">
                <a:solidFill>
                  <a:srgbClr val="0070C0"/>
                </a:solidFill>
              </a:rPr>
              <a:t>arg6</a:t>
            </a:r>
          </a:p>
          <a:p>
            <a:r>
              <a:rPr lang="en-US"/>
              <a:t>mov qword[rsp+48], </a:t>
            </a:r>
            <a:r>
              <a:rPr lang="en-US">
                <a:solidFill>
                  <a:srgbClr val="0070C0"/>
                </a:solidFill>
              </a:rPr>
              <a:t>arg7</a:t>
            </a:r>
          </a:p>
          <a:p>
            <a:r>
              <a:rPr lang="en-US"/>
              <a:t>mov qword[rsp+56], </a:t>
            </a:r>
            <a:r>
              <a:rPr lang="en-US">
                <a:solidFill>
                  <a:srgbClr val="0070C0"/>
                </a:solidFill>
              </a:rPr>
              <a:t>arg8</a:t>
            </a:r>
          </a:p>
          <a:p>
            <a:r>
              <a:rPr lang="en-US">
                <a:solidFill>
                  <a:srgbClr val="7030A0"/>
                </a:solidFill>
              </a:rPr>
              <a:t>call function</a:t>
            </a:r>
          </a:p>
        </p:txBody>
      </p:sp>
    </p:spTree>
    <p:extLst>
      <p:ext uri="{BB962C8B-B14F-4D97-AF65-F5344CB8AC3E}">
        <p14:creationId xmlns:p14="http://schemas.microsoft.com/office/powerpoint/2010/main" val="217241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70BFD-5B25-33CA-A0D1-FF419E635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847E1E-0169-90EC-3415-21F28C225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499601"/>
              </p:ext>
            </p:extLst>
          </p:nvPr>
        </p:nvGraphicFramePr>
        <p:xfrm>
          <a:off x="7756262" y="91440"/>
          <a:ext cx="2263887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887">
                  <a:extLst>
                    <a:ext uri="{9D8B030D-6E8A-4147-A177-3AD203B41FA5}">
                      <a16:colId xmlns:a16="http://schemas.microsoft.com/office/drawing/2014/main" val="3270476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STACK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99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24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798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8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9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86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172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17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663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RET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058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Shadow Space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32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06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5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6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6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36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7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797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8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479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34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3988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0929D05-77DE-7A7B-ECDA-CFD542E9C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817827"/>
              </p:ext>
            </p:extLst>
          </p:nvPr>
        </p:nvGraphicFramePr>
        <p:xfrm>
          <a:off x="2009596" y="4277478"/>
          <a:ext cx="189812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126">
                  <a:extLst>
                    <a:ext uri="{9D8B030D-6E8A-4147-A177-3AD203B41FA5}">
                      <a16:colId xmlns:a16="http://schemas.microsoft.com/office/drawing/2014/main" val="2181696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REGISTERS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51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1</a:t>
                      </a:r>
                      <a:r>
                        <a:rPr lang="en-MY" baseline="30000"/>
                        <a:t>st</a:t>
                      </a:r>
                      <a:r>
                        <a:rPr lang="en-MY"/>
                        <a:t> arg: RCX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340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2</a:t>
                      </a:r>
                      <a:r>
                        <a:rPr lang="en-MY" baseline="30000"/>
                        <a:t>nd</a:t>
                      </a:r>
                      <a:r>
                        <a:rPr lang="en-MY"/>
                        <a:t> arg: RDX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3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3</a:t>
                      </a:r>
                      <a:r>
                        <a:rPr lang="en-MY" baseline="30000"/>
                        <a:t>rd</a:t>
                      </a:r>
                      <a:r>
                        <a:rPr lang="en-MY"/>
                        <a:t> arg: R8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130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4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arg: R9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66389"/>
                  </a:ext>
                </a:extLst>
              </a:tr>
            </a:tbl>
          </a:graphicData>
        </a:graphic>
      </p:graphicFrame>
      <p:sp>
        <p:nvSpPr>
          <p:cNvPr id="3" name="Left Brace 2">
            <a:extLst>
              <a:ext uri="{FF2B5EF4-FFF2-40B4-BE49-F238E27FC236}">
                <a16:creationId xmlns:a16="http://schemas.microsoft.com/office/drawing/2014/main" id="{C5D407F5-8213-B8C7-59B0-DAEC753A71EF}"/>
              </a:ext>
            </a:extLst>
          </p:cNvPr>
          <p:cNvSpPr/>
          <p:nvPr/>
        </p:nvSpPr>
        <p:spPr>
          <a:xfrm>
            <a:off x="5499852" y="3702629"/>
            <a:ext cx="215154" cy="2301376"/>
          </a:xfrm>
          <a:prstGeom prst="leftBrace">
            <a:avLst>
              <a:gd name="adj1" fmla="val 8333"/>
              <a:gd name="adj2" fmla="val 50990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E2D0C4-5428-0628-2116-358DFB838A7F}"/>
              </a:ext>
            </a:extLst>
          </p:cNvPr>
          <p:cNvSpPr/>
          <p:nvPr/>
        </p:nvSpPr>
        <p:spPr>
          <a:xfrm>
            <a:off x="4348786" y="4862276"/>
            <a:ext cx="914400" cy="616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/>
              <a:t>Main</a:t>
            </a:r>
          </a:p>
          <a:p>
            <a:pPr algn="ctr"/>
            <a:r>
              <a:rPr lang="en-MY"/>
              <a:t>(Caller)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5B56F8A8-5F7A-851A-3DC8-4885323AD676}"/>
              </a:ext>
            </a:extLst>
          </p:cNvPr>
          <p:cNvSpPr/>
          <p:nvPr/>
        </p:nvSpPr>
        <p:spPr>
          <a:xfrm rot="10800000">
            <a:off x="4112118" y="4277478"/>
            <a:ext cx="142536" cy="1854200"/>
          </a:xfrm>
          <a:prstGeom prst="leftBrace">
            <a:avLst>
              <a:gd name="adj1" fmla="val 8333"/>
              <a:gd name="adj2" fmla="val 50990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E268F160-D505-9C20-F352-39DC208AFEF0}"/>
              </a:ext>
            </a:extLst>
          </p:cNvPr>
          <p:cNvSpPr/>
          <p:nvPr/>
        </p:nvSpPr>
        <p:spPr>
          <a:xfrm>
            <a:off x="6254234" y="4486011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+ 32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13C10DF-0B6D-A6DF-BA2C-892C8498213B}"/>
              </a:ext>
            </a:extLst>
          </p:cNvPr>
          <p:cNvSpPr/>
          <p:nvPr/>
        </p:nvSpPr>
        <p:spPr>
          <a:xfrm>
            <a:off x="6229586" y="3702630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185A1E2-E67B-C251-E4D2-17FFEE13EE56}"/>
              </a:ext>
            </a:extLst>
          </p:cNvPr>
          <p:cNvSpPr/>
          <p:nvPr/>
        </p:nvSpPr>
        <p:spPr>
          <a:xfrm>
            <a:off x="6262748" y="4812596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+ 40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5F7BB8EA-1734-CF5F-3885-7F2E530F0FE4}"/>
              </a:ext>
            </a:extLst>
          </p:cNvPr>
          <p:cNvSpPr/>
          <p:nvPr/>
        </p:nvSpPr>
        <p:spPr>
          <a:xfrm>
            <a:off x="6252441" y="5204578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+ 48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C7F7BD13-2915-17C0-5E3D-FD3BDB9A49FB}"/>
              </a:ext>
            </a:extLst>
          </p:cNvPr>
          <p:cNvSpPr/>
          <p:nvPr/>
        </p:nvSpPr>
        <p:spPr>
          <a:xfrm>
            <a:off x="6252441" y="5583607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+ 56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1479E60E-D9AF-9431-F481-AC72E73AF799}"/>
              </a:ext>
            </a:extLst>
          </p:cNvPr>
          <p:cNvSpPr/>
          <p:nvPr/>
        </p:nvSpPr>
        <p:spPr>
          <a:xfrm rot="10800000" flipV="1">
            <a:off x="10086473" y="6333985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59C227C1-DA62-4FDF-D072-21BB6C3C00EE}"/>
              </a:ext>
            </a:extLst>
          </p:cNvPr>
          <p:cNvSpPr/>
          <p:nvPr/>
        </p:nvSpPr>
        <p:spPr>
          <a:xfrm>
            <a:off x="6295910" y="5962636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+ 64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C99FB2-6649-E482-5D6D-C3685E12A63B}"/>
              </a:ext>
            </a:extLst>
          </p:cNvPr>
          <p:cNvSpPr txBox="1"/>
          <p:nvPr/>
        </p:nvSpPr>
        <p:spPr>
          <a:xfrm>
            <a:off x="1570616" y="1161826"/>
            <a:ext cx="2018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400">
                <a:solidFill>
                  <a:srgbClr val="FF0000"/>
                </a:solidFill>
              </a:rPr>
              <a:t>Before the Call</a:t>
            </a:r>
          </a:p>
        </p:txBody>
      </p:sp>
    </p:spTree>
    <p:extLst>
      <p:ext uri="{BB962C8B-B14F-4D97-AF65-F5344CB8AC3E}">
        <p14:creationId xmlns:p14="http://schemas.microsoft.com/office/powerpoint/2010/main" val="198483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6ECDD-A10E-2C71-98B5-7560D6F1C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EBAFAC-63C9-EDD0-302A-5C39A245A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995147"/>
              </p:ext>
            </p:extLst>
          </p:nvPr>
        </p:nvGraphicFramePr>
        <p:xfrm>
          <a:off x="7756262" y="91440"/>
          <a:ext cx="2263887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887">
                  <a:extLst>
                    <a:ext uri="{9D8B030D-6E8A-4147-A177-3AD203B41FA5}">
                      <a16:colId xmlns:a16="http://schemas.microsoft.com/office/drawing/2014/main" val="3270476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STACK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99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24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798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8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9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86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172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17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Old RBP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663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RET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058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Shadow Space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32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06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5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6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6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36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7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797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8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479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34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3988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39726A-7FF9-F78D-95A2-C6DE5120612C}"/>
              </a:ext>
            </a:extLst>
          </p:cNvPr>
          <p:cNvGraphicFramePr>
            <a:graphicFrameLocks noGrp="1"/>
          </p:cNvGraphicFramePr>
          <p:nvPr/>
        </p:nvGraphicFramePr>
        <p:xfrm>
          <a:off x="2009596" y="4277478"/>
          <a:ext cx="189812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126">
                  <a:extLst>
                    <a:ext uri="{9D8B030D-6E8A-4147-A177-3AD203B41FA5}">
                      <a16:colId xmlns:a16="http://schemas.microsoft.com/office/drawing/2014/main" val="2181696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REGISTERS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51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1</a:t>
                      </a:r>
                      <a:r>
                        <a:rPr lang="en-MY" baseline="30000"/>
                        <a:t>st</a:t>
                      </a:r>
                      <a:r>
                        <a:rPr lang="en-MY"/>
                        <a:t> arg: RCX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340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2</a:t>
                      </a:r>
                      <a:r>
                        <a:rPr lang="en-MY" baseline="30000"/>
                        <a:t>nd</a:t>
                      </a:r>
                      <a:r>
                        <a:rPr lang="en-MY"/>
                        <a:t> arg: RDX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3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3</a:t>
                      </a:r>
                      <a:r>
                        <a:rPr lang="en-MY" baseline="30000"/>
                        <a:t>rd</a:t>
                      </a:r>
                      <a:r>
                        <a:rPr lang="en-MY"/>
                        <a:t> arg: R8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130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4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arg: R9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66389"/>
                  </a:ext>
                </a:extLst>
              </a:tr>
            </a:tbl>
          </a:graphicData>
        </a:graphic>
      </p:graphicFrame>
      <p:sp>
        <p:nvSpPr>
          <p:cNvPr id="3" name="Left Brace 2">
            <a:extLst>
              <a:ext uri="{FF2B5EF4-FFF2-40B4-BE49-F238E27FC236}">
                <a16:creationId xmlns:a16="http://schemas.microsoft.com/office/drawing/2014/main" id="{8DD6F04F-3BB8-AA60-8576-87049E055DD8}"/>
              </a:ext>
            </a:extLst>
          </p:cNvPr>
          <p:cNvSpPr/>
          <p:nvPr/>
        </p:nvSpPr>
        <p:spPr>
          <a:xfrm>
            <a:off x="5499852" y="3702629"/>
            <a:ext cx="215154" cy="2301376"/>
          </a:xfrm>
          <a:prstGeom prst="leftBrace">
            <a:avLst>
              <a:gd name="adj1" fmla="val 8333"/>
              <a:gd name="adj2" fmla="val 50990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84BECC-95BE-B592-FA32-A59473564C01}"/>
              </a:ext>
            </a:extLst>
          </p:cNvPr>
          <p:cNvSpPr/>
          <p:nvPr/>
        </p:nvSpPr>
        <p:spPr>
          <a:xfrm>
            <a:off x="4348786" y="4862276"/>
            <a:ext cx="914400" cy="616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/>
              <a:t>Main</a:t>
            </a:r>
          </a:p>
          <a:p>
            <a:pPr algn="ctr"/>
            <a:r>
              <a:rPr lang="en-MY"/>
              <a:t>(Caller)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E36F23BC-1158-EC46-6CFE-D5B02B2AAC7D}"/>
              </a:ext>
            </a:extLst>
          </p:cNvPr>
          <p:cNvSpPr/>
          <p:nvPr/>
        </p:nvSpPr>
        <p:spPr>
          <a:xfrm rot="10800000">
            <a:off x="4112118" y="4277478"/>
            <a:ext cx="142536" cy="1854200"/>
          </a:xfrm>
          <a:prstGeom prst="leftBrace">
            <a:avLst>
              <a:gd name="adj1" fmla="val 8333"/>
              <a:gd name="adj2" fmla="val 50990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BF593B89-C11C-77E1-CE0F-D726DBD38BFE}"/>
              </a:ext>
            </a:extLst>
          </p:cNvPr>
          <p:cNvSpPr/>
          <p:nvPr/>
        </p:nvSpPr>
        <p:spPr>
          <a:xfrm>
            <a:off x="6254234" y="4486011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+ 32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6411F11-C953-20D9-8CB3-F20BC383411E}"/>
              </a:ext>
            </a:extLst>
          </p:cNvPr>
          <p:cNvSpPr/>
          <p:nvPr/>
        </p:nvSpPr>
        <p:spPr>
          <a:xfrm>
            <a:off x="6229586" y="3100218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4C302372-3F3C-E135-EF50-16E7396F4B5A}"/>
              </a:ext>
            </a:extLst>
          </p:cNvPr>
          <p:cNvSpPr/>
          <p:nvPr/>
        </p:nvSpPr>
        <p:spPr>
          <a:xfrm>
            <a:off x="6262748" y="4812596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+ 40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01DE27B1-F4B6-B2F1-D60D-0F7A3993FA6B}"/>
              </a:ext>
            </a:extLst>
          </p:cNvPr>
          <p:cNvSpPr/>
          <p:nvPr/>
        </p:nvSpPr>
        <p:spPr>
          <a:xfrm>
            <a:off x="6252441" y="5204578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+ 48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6185547B-D64E-67AB-27AD-C461C3A54AF7}"/>
              </a:ext>
            </a:extLst>
          </p:cNvPr>
          <p:cNvSpPr/>
          <p:nvPr/>
        </p:nvSpPr>
        <p:spPr>
          <a:xfrm>
            <a:off x="6252441" y="5583607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+ 56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293D3EF7-8019-991A-532A-ACA235C49118}"/>
              </a:ext>
            </a:extLst>
          </p:cNvPr>
          <p:cNvSpPr/>
          <p:nvPr/>
        </p:nvSpPr>
        <p:spPr>
          <a:xfrm rot="10800000" flipV="1">
            <a:off x="10086473" y="3100218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A2E805-9A48-002B-3B4D-79DA2820A163}"/>
              </a:ext>
            </a:extLst>
          </p:cNvPr>
          <p:cNvSpPr txBox="1"/>
          <p:nvPr/>
        </p:nvSpPr>
        <p:spPr>
          <a:xfrm>
            <a:off x="1758883" y="1137777"/>
            <a:ext cx="235323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sz="2400">
                <a:solidFill>
                  <a:srgbClr val="FF0000"/>
                </a:solidFill>
              </a:rPr>
              <a:t>After the Call AND</a:t>
            </a:r>
          </a:p>
          <a:p>
            <a:r>
              <a:rPr lang="en-MY" sz="2400">
                <a:solidFill>
                  <a:srgbClr val="FF0000"/>
                </a:solidFill>
              </a:rPr>
              <a:t>push rbp</a:t>
            </a:r>
          </a:p>
          <a:p>
            <a:r>
              <a:rPr lang="en-MY" sz="2400">
                <a:solidFill>
                  <a:srgbClr val="FF0000"/>
                </a:solidFill>
              </a:rPr>
              <a:t>mov rbp,rsp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53FEE83-8A6B-E014-54B1-01DD84091CAD}"/>
              </a:ext>
            </a:extLst>
          </p:cNvPr>
          <p:cNvSpPr/>
          <p:nvPr/>
        </p:nvSpPr>
        <p:spPr>
          <a:xfrm rot="10800000" flipV="1">
            <a:off x="10053311" y="4481621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+ 48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40785D29-CEEB-C67D-2372-656394227EDA}"/>
              </a:ext>
            </a:extLst>
          </p:cNvPr>
          <p:cNvSpPr/>
          <p:nvPr/>
        </p:nvSpPr>
        <p:spPr>
          <a:xfrm rot="10800000" flipV="1">
            <a:off x="10097238" y="4839463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+ 56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1038DD1C-BAD4-B169-7460-2A082D54E3BC}"/>
              </a:ext>
            </a:extLst>
          </p:cNvPr>
          <p:cNvSpPr/>
          <p:nvPr/>
        </p:nvSpPr>
        <p:spPr>
          <a:xfrm rot="10800000" flipV="1">
            <a:off x="10086473" y="5206893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+ 64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2D8B6C0B-F3A9-B42C-AE76-FFBB18A15887}"/>
              </a:ext>
            </a:extLst>
          </p:cNvPr>
          <p:cNvSpPr/>
          <p:nvPr/>
        </p:nvSpPr>
        <p:spPr>
          <a:xfrm rot="10800000" flipV="1">
            <a:off x="10086473" y="5624438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+ 72</a:t>
            </a:r>
          </a:p>
        </p:txBody>
      </p:sp>
    </p:spTree>
    <p:extLst>
      <p:ext uri="{BB962C8B-B14F-4D97-AF65-F5344CB8AC3E}">
        <p14:creationId xmlns:p14="http://schemas.microsoft.com/office/powerpoint/2010/main" val="3986905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30DFA-1B8C-DE0C-3BCC-BF8F5A564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6B93FC-ECC8-F192-A13E-B36DC6C07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648916"/>
              </p:ext>
            </p:extLst>
          </p:nvPr>
        </p:nvGraphicFramePr>
        <p:xfrm>
          <a:off x="7756262" y="91440"/>
          <a:ext cx="2263887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887">
                  <a:extLst>
                    <a:ext uri="{9D8B030D-6E8A-4147-A177-3AD203B41FA5}">
                      <a16:colId xmlns:a16="http://schemas.microsoft.com/office/drawing/2014/main" val="3270476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STACK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99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24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798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8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9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86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172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17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Old EBP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663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RET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058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Shadow Space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32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06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5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6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6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36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7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797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/>
                        <a:t>8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479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34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3988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896999E-5973-70AD-59E2-29103E787FDB}"/>
              </a:ext>
            </a:extLst>
          </p:cNvPr>
          <p:cNvGraphicFramePr>
            <a:graphicFrameLocks noGrp="1"/>
          </p:cNvGraphicFramePr>
          <p:nvPr/>
        </p:nvGraphicFramePr>
        <p:xfrm>
          <a:off x="2009596" y="4277478"/>
          <a:ext cx="189812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126">
                  <a:extLst>
                    <a:ext uri="{9D8B030D-6E8A-4147-A177-3AD203B41FA5}">
                      <a16:colId xmlns:a16="http://schemas.microsoft.com/office/drawing/2014/main" val="2181696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REGISTERS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51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1</a:t>
                      </a:r>
                      <a:r>
                        <a:rPr lang="en-MY" baseline="30000"/>
                        <a:t>st</a:t>
                      </a:r>
                      <a:r>
                        <a:rPr lang="en-MY"/>
                        <a:t> arg: RCX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340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2</a:t>
                      </a:r>
                      <a:r>
                        <a:rPr lang="en-MY" baseline="30000"/>
                        <a:t>nd</a:t>
                      </a:r>
                      <a:r>
                        <a:rPr lang="en-MY"/>
                        <a:t> arg: RDX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3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3</a:t>
                      </a:r>
                      <a:r>
                        <a:rPr lang="en-MY" baseline="30000"/>
                        <a:t>rd</a:t>
                      </a:r>
                      <a:r>
                        <a:rPr lang="en-MY"/>
                        <a:t> arg: R8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130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/>
                        <a:t>4</a:t>
                      </a:r>
                      <a:r>
                        <a:rPr lang="en-MY" baseline="30000"/>
                        <a:t>th</a:t>
                      </a:r>
                      <a:r>
                        <a:rPr lang="en-MY"/>
                        <a:t> arg: R9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66389"/>
                  </a:ext>
                </a:extLst>
              </a:tr>
            </a:tbl>
          </a:graphicData>
        </a:graphic>
      </p:graphicFrame>
      <p:sp>
        <p:nvSpPr>
          <p:cNvPr id="3" name="Left Brace 2">
            <a:extLst>
              <a:ext uri="{FF2B5EF4-FFF2-40B4-BE49-F238E27FC236}">
                <a16:creationId xmlns:a16="http://schemas.microsoft.com/office/drawing/2014/main" id="{AFA7F1EC-B3D1-579C-D81E-8F6B5924C3EB}"/>
              </a:ext>
            </a:extLst>
          </p:cNvPr>
          <p:cNvSpPr/>
          <p:nvPr/>
        </p:nvSpPr>
        <p:spPr>
          <a:xfrm>
            <a:off x="5499852" y="3702629"/>
            <a:ext cx="215154" cy="2301376"/>
          </a:xfrm>
          <a:prstGeom prst="leftBrace">
            <a:avLst>
              <a:gd name="adj1" fmla="val 8333"/>
              <a:gd name="adj2" fmla="val 50990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1371C5-F226-4E03-C0DF-876767A32ECE}"/>
              </a:ext>
            </a:extLst>
          </p:cNvPr>
          <p:cNvSpPr/>
          <p:nvPr/>
        </p:nvSpPr>
        <p:spPr>
          <a:xfrm>
            <a:off x="4348786" y="4862276"/>
            <a:ext cx="914400" cy="616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/>
              <a:t>Main</a:t>
            </a:r>
          </a:p>
          <a:p>
            <a:pPr algn="ctr"/>
            <a:r>
              <a:rPr lang="en-MY"/>
              <a:t>(Caller)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0F85A486-9336-4A6B-AFDA-FEA767FD8A37}"/>
              </a:ext>
            </a:extLst>
          </p:cNvPr>
          <p:cNvSpPr/>
          <p:nvPr/>
        </p:nvSpPr>
        <p:spPr>
          <a:xfrm rot="10800000">
            <a:off x="4112118" y="4277478"/>
            <a:ext cx="142536" cy="1854200"/>
          </a:xfrm>
          <a:prstGeom prst="leftBrace">
            <a:avLst>
              <a:gd name="adj1" fmla="val 8333"/>
              <a:gd name="adj2" fmla="val 50990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774946A-9AAD-BF82-3421-9C7E07CDB1CA}"/>
              </a:ext>
            </a:extLst>
          </p:cNvPr>
          <p:cNvSpPr/>
          <p:nvPr/>
        </p:nvSpPr>
        <p:spPr>
          <a:xfrm>
            <a:off x="6254234" y="4486011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+ 32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A05F436E-9885-1C05-4C36-86AC7F90FF46}"/>
              </a:ext>
            </a:extLst>
          </p:cNvPr>
          <p:cNvSpPr/>
          <p:nvPr/>
        </p:nvSpPr>
        <p:spPr>
          <a:xfrm>
            <a:off x="6252441" y="1259584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4274AC02-B814-5873-4409-1842E460D1E8}"/>
              </a:ext>
            </a:extLst>
          </p:cNvPr>
          <p:cNvSpPr/>
          <p:nvPr/>
        </p:nvSpPr>
        <p:spPr>
          <a:xfrm>
            <a:off x="6262748" y="4812596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+ 40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7DB61977-75DE-0E13-4EDE-1A57D57E23DE}"/>
              </a:ext>
            </a:extLst>
          </p:cNvPr>
          <p:cNvSpPr/>
          <p:nvPr/>
        </p:nvSpPr>
        <p:spPr>
          <a:xfrm>
            <a:off x="6252441" y="5204578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+ 48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E1CF2F49-2ABF-8D5E-F20E-81675DA3290B}"/>
              </a:ext>
            </a:extLst>
          </p:cNvPr>
          <p:cNvSpPr/>
          <p:nvPr/>
        </p:nvSpPr>
        <p:spPr>
          <a:xfrm>
            <a:off x="6252441" y="5583607"/>
            <a:ext cx="1460352" cy="3265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RSP + 56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7A7FED2A-2B73-3988-F10D-8258E611C507}"/>
              </a:ext>
            </a:extLst>
          </p:cNvPr>
          <p:cNvSpPr/>
          <p:nvPr/>
        </p:nvSpPr>
        <p:spPr>
          <a:xfrm rot="10800000" flipV="1">
            <a:off x="10086473" y="3100218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AA8A05-935C-7E34-728B-2AB2B37AD49B}"/>
              </a:ext>
            </a:extLst>
          </p:cNvPr>
          <p:cNvSpPr txBox="1"/>
          <p:nvPr/>
        </p:nvSpPr>
        <p:spPr>
          <a:xfrm>
            <a:off x="1758883" y="1137777"/>
            <a:ext cx="23532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sz="2400">
                <a:solidFill>
                  <a:srgbClr val="FF0000"/>
                </a:solidFill>
              </a:rPr>
              <a:t>Allocating space for 5 local variables:</a:t>
            </a:r>
          </a:p>
          <a:p>
            <a:endParaRPr lang="en-MY" sz="2400">
              <a:solidFill>
                <a:srgbClr val="FF0000"/>
              </a:solidFill>
            </a:endParaRPr>
          </a:p>
          <a:p>
            <a:r>
              <a:rPr lang="en-MY" sz="2400">
                <a:solidFill>
                  <a:srgbClr val="FF0000"/>
                </a:solidFill>
              </a:rPr>
              <a:t>sub rsp,40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37DBDC0-1C53-14D6-2ABA-B8459C236760}"/>
              </a:ext>
            </a:extLst>
          </p:cNvPr>
          <p:cNvSpPr/>
          <p:nvPr/>
        </p:nvSpPr>
        <p:spPr>
          <a:xfrm rot="10800000" flipV="1">
            <a:off x="10097238" y="5602989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+ 72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D96982A-3458-B465-BA3D-50D1A9B5C73E}"/>
              </a:ext>
            </a:extLst>
          </p:cNvPr>
          <p:cNvSpPr/>
          <p:nvPr/>
        </p:nvSpPr>
        <p:spPr>
          <a:xfrm rot="10800000" flipV="1">
            <a:off x="10053311" y="4498120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+ 48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920D923A-FA0F-1EED-A4F0-4F69453169AD}"/>
              </a:ext>
            </a:extLst>
          </p:cNvPr>
          <p:cNvSpPr/>
          <p:nvPr/>
        </p:nvSpPr>
        <p:spPr>
          <a:xfrm rot="10800000" flipV="1">
            <a:off x="10086473" y="4898377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+ 56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D4F49D62-15D4-D620-FC0A-B21BD96F537E}"/>
              </a:ext>
            </a:extLst>
          </p:cNvPr>
          <p:cNvSpPr/>
          <p:nvPr/>
        </p:nvSpPr>
        <p:spPr>
          <a:xfrm rot="10800000" flipV="1">
            <a:off x="10097238" y="5250683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+ 64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D0489A16-C5ED-CC21-E2CC-0833837DDC8C}"/>
              </a:ext>
            </a:extLst>
          </p:cNvPr>
          <p:cNvSpPr/>
          <p:nvPr/>
        </p:nvSpPr>
        <p:spPr>
          <a:xfrm rot="10800000" flipV="1">
            <a:off x="10053311" y="2313857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- 16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3C0E1B8D-87A6-C9B1-5F79-76D5C79EF08D}"/>
              </a:ext>
            </a:extLst>
          </p:cNvPr>
          <p:cNvSpPr/>
          <p:nvPr/>
        </p:nvSpPr>
        <p:spPr>
          <a:xfrm rot="10800000" flipV="1">
            <a:off x="10097238" y="2725608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- 8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7E276230-7359-BDF2-A92A-DE83F19D9626}"/>
              </a:ext>
            </a:extLst>
          </p:cNvPr>
          <p:cNvSpPr/>
          <p:nvPr/>
        </p:nvSpPr>
        <p:spPr>
          <a:xfrm rot="10800000" flipV="1">
            <a:off x="10086473" y="1960780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- 24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E523C863-251D-7A09-36FF-40AA0E1E15E1}"/>
              </a:ext>
            </a:extLst>
          </p:cNvPr>
          <p:cNvSpPr/>
          <p:nvPr/>
        </p:nvSpPr>
        <p:spPr>
          <a:xfrm rot="10800000" flipV="1">
            <a:off x="10053311" y="1586170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- 32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631A3DC5-E5D0-A1A2-8CBD-5E71AA52C786}"/>
              </a:ext>
            </a:extLst>
          </p:cNvPr>
          <p:cNvSpPr/>
          <p:nvPr/>
        </p:nvSpPr>
        <p:spPr>
          <a:xfrm rot="10800000" flipV="1">
            <a:off x="10020149" y="1234126"/>
            <a:ext cx="1474402" cy="330975"/>
          </a:xfrm>
          <a:prstGeom prst="rightArrow">
            <a:avLst/>
          </a:prstGeom>
          <a:solidFill>
            <a:srgbClr val="FFCC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/>
              <a:t>RBP - 40</a:t>
            </a:r>
          </a:p>
        </p:txBody>
      </p:sp>
    </p:spTree>
    <p:extLst>
      <p:ext uri="{BB962C8B-B14F-4D97-AF65-F5344CB8AC3E}">
        <p14:creationId xmlns:p14="http://schemas.microsoft.com/office/powerpoint/2010/main" val="4200557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393</Words>
  <Application>Microsoft Office PowerPoint</Application>
  <PresentationFormat>Widescreen</PresentationFormat>
  <Paragraphs>126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x64 Calling Convention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Chin</dc:creator>
  <cp:lastModifiedBy>Paul Chin</cp:lastModifiedBy>
  <cp:revision>10</cp:revision>
  <dcterms:created xsi:type="dcterms:W3CDTF">2024-02-13T13:29:26Z</dcterms:created>
  <dcterms:modified xsi:type="dcterms:W3CDTF">2024-02-16T11:17:46Z</dcterms:modified>
</cp:coreProperties>
</file>