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6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5143500" cx="9144000"/>
  <p:notesSz cx="6858000" cy="9144000"/>
  <p:embeddedFontLst>
    <p:embeddedFont>
      <p:font typeface="Montserrat"/>
      <p:regular r:id="rId9"/>
      <p:bold r:id="rId10"/>
      <p:italic r:id="rId11"/>
      <p:boldItalic r:id="rId12"/>
    </p:embeddedFont>
    <p:embeddedFont>
      <p:font typeface="Montserrat Light"/>
      <p:regular r:id="rId13"/>
      <p:bold r:id="rId14"/>
      <p:italic r:id="rId15"/>
      <p:boldItalic r:id="rId16"/>
    </p:embeddedFont>
    <p:embeddedFont>
      <p:font typeface="DM Serif Display"/>
      <p:regular r:id="rId17"/>
      <p: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-italic.fntdata"/><Relationship Id="rId10" Type="http://schemas.openxmlformats.org/officeDocument/2006/relationships/font" Target="fonts/Montserrat-bold.fntdata"/><Relationship Id="rId13" Type="http://schemas.openxmlformats.org/officeDocument/2006/relationships/font" Target="fonts/MontserratLight-regular.fntdata"/><Relationship Id="rId12" Type="http://schemas.openxmlformats.org/officeDocument/2006/relationships/font" Target="fonts/Montserrat-bold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Montserrat-regular.fntdata"/><Relationship Id="rId15" Type="http://schemas.openxmlformats.org/officeDocument/2006/relationships/font" Target="fonts/MontserratLight-italic.fntdata"/><Relationship Id="rId14" Type="http://schemas.openxmlformats.org/officeDocument/2006/relationships/font" Target="fonts/MontserratLight-bold.fntdata"/><Relationship Id="rId17" Type="http://schemas.openxmlformats.org/officeDocument/2006/relationships/font" Target="fonts/DMSerifDisplay-regular.fntdata"/><Relationship Id="rId16" Type="http://schemas.openxmlformats.org/officeDocument/2006/relationships/font" Target="fonts/MontserratLight-bold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18" Type="http://schemas.openxmlformats.org/officeDocument/2006/relationships/font" Target="fonts/DMSerifDisplay-italic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5f391192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5f391192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454ded37f8_0_12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454ded37f8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4552756d2f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4552756d2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4552756d2f_0_6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4552756d2f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1188725" y="2380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Accent">
  <p:cSld name="BLANK_3">
    <p:bg>
      <p:bgPr>
        <a:gradFill>
          <a:gsLst>
            <a:gs pos="0">
              <a:schemeClr val="accent5"/>
            </a:gs>
            <a:gs pos="50000">
              <a:schemeClr val="accent5"/>
            </a:gs>
            <a:gs pos="100000">
              <a:schemeClr val="accent6"/>
            </a:gs>
          </a:gsLst>
          <a:lin ang="1680027" scaled="0"/>
        </a:gra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White">
  <p:cSld name="BLANK_2">
    <p:bg>
      <p:bgPr>
        <a:gradFill>
          <a:gsLst>
            <a:gs pos="0">
              <a:schemeClr val="lt2"/>
            </a:gs>
            <a:gs pos="50000">
              <a:schemeClr val="lt1"/>
            </a:gs>
            <a:gs pos="100000">
              <a:schemeClr val="lt1"/>
            </a:gs>
          </a:gsLst>
          <a:lin ang="1680027" scaled="0"/>
        </a:gra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2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2">
  <p:cSld name="BLANK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3">
  <p:cSld name="BLANK_1_1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1" name="Google Shape;61;p14"/>
          <p:cNvSpPr/>
          <p:nvPr/>
        </p:nvSpPr>
        <p:spPr>
          <a:xfrm flipH="1" rot="5400000">
            <a:off x="-248212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background">
  <p:cSld name="BLANK_1_1_1">
    <p:bg>
      <p:bgPr>
        <a:solidFill>
          <a:schemeClr val="dk1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3"/>
          <p:cNvSpPr txBox="1"/>
          <p:nvPr>
            <p:ph type="ctrTitle"/>
          </p:nvPr>
        </p:nvSpPr>
        <p:spPr>
          <a:xfrm>
            <a:off x="1188725" y="2378350"/>
            <a:ext cx="6766500" cy="13050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3"/>
          <p:cNvSpPr txBox="1"/>
          <p:nvPr>
            <p:ph idx="1" type="subTitle"/>
          </p:nvPr>
        </p:nvSpPr>
        <p:spPr>
          <a:xfrm>
            <a:off x="1188725" y="3780303"/>
            <a:ext cx="6766500" cy="285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 rot="5400000">
            <a:off x="2006359" y="-1980394"/>
            <a:ext cx="5136998" cy="9138285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188725" y="1231800"/>
            <a:ext cx="6766500" cy="2679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457200" lvl="0" marL="457200" rtl="0">
              <a:spcBef>
                <a:spcPts val="600"/>
              </a:spcBef>
              <a:spcAft>
                <a:spcPts val="0"/>
              </a:spcAft>
              <a:buSzPts val="3600"/>
              <a:buFont typeface="DM Serif Display"/>
              <a:buChar char="╺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indent="-457200" lvl="1" marL="914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-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indent="-457200" lvl="2" marL="1371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⬞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indent="-457200" lvl="3" marL="1828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indent="-457200" lvl="4" marL="22860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indent="-457200" lvl="5" marL="27432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indent="-457200" lvl="6" marL="3200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indent="-457200" lvl="7" marL="3657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indent="-457200" lvl="8" marL="4114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19" name="Google Shape;19;p4"/>
          <p:cNvSpPr txBox="1"/>
          <p:nvPr/>
        </p:nvSpPr>
        <p:spPr>
          <a:xfrm>
            <a:off x="755988" y="1181777"/>
            <a:ext cx="463200" cy="6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accent6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“</a:t>
            </a:r>
            <a:endParaRPr sz="6000">
              <a:solidFill>
                <a:schemeClr val="accent6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5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Font typeface="Montserrat Light"/>
              <a:buChar char="╺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Font typeface="Montserrat Light"/>
              <a:buChar char="-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6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1188725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4771764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7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1188725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3524053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7" name="Google Shape;37;p7"/>
          <p:cNvSpPr txBox="1"/>
          <p:nvPr>
            <p:ph idx="3" type="body"/>
          </p:nvPr>
        </p:nvSpPr>
        <p:spPr>
          <a:xfrm>
            <a:off x="5859380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8"/>
          <p:cNvSpPr txBox="1"/>
          <p:nvPr>
            <p:ph type="title"/>
          </p:nvPr>
        </p:nvSpPr>
        <p:spPr>
          <a:xfrm>
            <a:off x="1188725" y="1048275"/>
            <a:ext cx="6766500" cy="478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2" name="Google Shape;42;p8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/>
          <p:nvPr/>
        </p:nvSpPr>
        <p:spPr>
          <a:xfrm rot="-5400000">
            <a:off x="4240988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9"/>
          <p:cNvSpPr txBox="1"/>
          <p:nvPr>
            <p:ph idx="1" type="body"/>
          </p:nvPr>
        </p:nvSpPr>
        <p:spPr>
          <a:xfrm>
            <a:off x="1188725" y="4101500"/>
            <a:ext cx="6766500" cy="39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rtl="0">
              <a:spcBef>
                <a:spcPts val="360"/>
              </a:spcBef>
              <a:spcAft>
                <a:spcPts val="0"/>
              </a:spcAft>
              <a:buSzPts val="1600"/>
              <a:buNone/>
              <a:defRPr/>
            </a:lvl1pPr>
          </a:lstStyle>
          <a:p/>
        </p:txBody>
      </p:sp>
      <p:sp>
        <p:nvSpPr>
          <p:cNvPr id="46" name="Google Shape;46;p9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1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gradFill>
          <a:gsLst>
            <a:gs pos="0">
              <a:schemeClr val="accent1"/>
            </a:gs>
            <a:gs pos="50000">
              <a:schemeClr val="accent1"/>
            </a:gs>
            <a:gs pos="100000">
              <a:schemeClr val="accent2"/>
            </a:gs>
          </a:gsLst>
          <a:lin ang="1680027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╺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-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ctrTitle"/>
          </p:nvPr>
        </p:nvSpPr>
        <p:spPr>
          <a:xfrm>
            <a:off x="1188725" y="856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LLMs</a:t>
            </a:r>
            <a:endParaRPr/>
          </a:p>
        </p:txBody>
      </p:sp>
      <p:sp>
        <p:nvSpPr>
          <p:cNvPr id="70" name="Google Shape;70;p16"/>
          <p:cNvSpPr txBox="1"/>
          <p:nvPr>
            <p:ph type="ctrTitle"/>
          </p:nvPr>
        </p:nvSpPr>
        <p:spPr>
          <a:xfrm>
            <a:off x="1188725" y="23040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OpenAI vs Ollama</a:t>
            </a:r>
            <a:endParaRPr sz="4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>
            <a:off x="1188725" y="1048275"/>
            <a:ext cx="6766500" cy="478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OpenAI</a:t>
            </a:r>
            <a:endParaRPr sz="3600">
              <a:solidFill>
                <a:schemeClr val="accent6"/>
              </a:solidFill>
            </a:endParaRPr>
          </a:p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7" name="Google Shape;77;p17"/>
          <p:cNvSpPr txBox="1"/>
          <p:nvPr/>
        </p:nvSpPr>
        <p:spPr>
          <a:xfrm>
            <a:off x="1188725" y="1708925"/>
            <a:ext cx="6766500" cy="29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Advantages:</a:t>
            </a:r>
            <a:endParaRPr b="1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Fast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Intelligent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Disadvantages:</a:t>
            </a:r>
            <a:endParaRPr b="1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Paid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/>
          <p:nvPr>
            <p:ph type="title"/>
          </p:nvPr>
        </p:nvSpPr>
        <p:spPr>
          <a:xfrm>
            <a:off x="1188725" y="1048275"/>
            <a:ext cx="6766500" cy="478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Ollama</a:t>
            </a:r>
            <a:endParaRPr sz="3600">
              <a:solidFill>
                <a:schemeClr val="accent6"/>
              </a:solidFill>
            </a:endParaRPr>
          </a:p>
        </p:txBody>
      </p:sp>
      <p:sp>
        <p:nvSpPr>
          <p:cNvPr id="83" name="Google Shape;83;p18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4" name="Google Shape;84;p18"/>
          <p:cNvSpPr txBox="1"/>
          <p:nvPr/>
        </p:nvSpPr>
        <p:spPr>
          <a:xfrm>
            <a:off x="1188725" y="1708925"/>
            <a:ext cx="6766500" cy="29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Advantages:</a:t>
            </a:r>
            <a:endParaRPr b="1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Free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Multiple models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Disadvantages:</a:t>
            </a:r>
            <a:endParaRPr b="1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Requires powerful hardware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Runs only on the local device</a:t>
            </a:r>
            <a:endParaRPr>
              <a:solidFill>
                <a:srgbClr val="FFFFFF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/>
          <p:nvPr>
            <p:ph type="title"/>
          </p:nvPr>
        </p:nvSpPr>
        <p:spPr>
          <a:xfrm>
            <a:off x="1188725" y="1048275"/>
            <a:ext cx="6766500" cy="478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Other LLMs</a:t>
            </a:r>
            <a:endParaRPr sz="3600">
              <a:solidFill>
                <a:schemeClr val="accent6"/>
              </a:solidFill>
            </a:endParaRPr>
          </a:p>
        </p:txBody>
      </p:sp>
      <p:sp>
        <p:nvSpPr>
          <p:cNvPr id="90" name="Google Shape;90;p19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1" name="Google Shape;91;p19"/>
          <p:cNvSpPr txBox="1"/>
          <p:nvPr/>
        </p:nvSpPr>
        <p:spPr>
          <a:xfrm>
            <a:off x="1188725" y="1708925"/>
            <a:ext cx="6766500" cy="29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Grok, Claude, Gemini</a:t>
            </a:r>
            <a:endParaRPr>
              <a:solidFill>
                <a:srgbClr val="FFFFFF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utius template">
  <a:themeElements>
    <a:clrScheme name="Custom 347">
      <a:dk1>
        <a:srgbClr val="11191F"/>
      </a:dk1>
      <a:lt1>
        <a:srgbClr val="FFFFFF"/>
      </a:lt1>
      <a:dk2>
        <a:srgbClr val="97A5C2"/>
      </a:dk2>
      <a:lt2>
        <a:srgbClr val="E6E6EC"/>
      </a:lt2>
      <a:accent1>
        <a:srgbClr val="11191F"/>
      </a:accent1>
      <a:accent2>
        <a:srgbClr val="525666"/>
      </a:accent2>
      <a:accent3>
        <a:srgbClr val="757B96"/>
      </a:accent3>
      <a:accent4>
        <a:srgbClr val="9CA1B6"/>
      </a:accent4>
      <a:accent5>
        <a:srgbClr val="CC5900"/>
      </a:accent5>
      <a:accent6>
        <a:srgbClr val="FF8800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