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7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10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3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6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8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3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7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8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E39A9-2682-4D9D-8FC3-DD0595AD0848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FB19C-A310-471B-AA08-E7A6AEF0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7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ALU (Arithmetic Logic Unit)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240491"/>
            <a:ext cx="9694333" cy="4351338"/>
          </a:xfrm>
        </p:spPr>
        <p:txBody>
          <a:bodyPr/>
          <a:lstStyle/>
          <a:p>
            <a:r>
              <a:rPr lang="en-US" dirty="0"/>
              <a:t>In this lecture I will explain what an (Arithmetic Logic Unit) ALU is, which is what we will be designing and implementing on our FPGA for Lab 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5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ALU?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65125"/>
            <a:ext cx="5181600" cy="58118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900" dirty="0" smtClean="0"/>
              <a:t>-ALU </a:t>
            </a:r>
            <a:r>
              <a:rPr lang="en-US" sz="2900" dirty="0"/>
              <a:t>is the piece of a processor that performs all of the logical and mathematical operations.</a:t>
            </a:r>
          </a:p>
          <a:p>
            <a:pPr marL="0" indent="0">
              <a:buNone/>
            </a:pPr>
            <a:r>
              <a:rPr lang="en-US" sz="2900" dirty="0" smtClean="0"/>
              <a:t>-The </a:t>
            </a:r>
            <a:r>
              <a:rPr lang="en-US" sz="2900" dirty="0"/>
              <a:t>ALU is critical because it determines which mathematical operations your processor supports.</a:t>
            </a:r>
          </a:p>
          <a:p>
            <a:pPr marL="0" indent="0">
              <a:buNone/>
            </a:pPr>
            <a:r>
              <a:rPr lang="en-US" sz="2900" dirty="0"/>
              <a:t>When going through the selection process for a microprocessor in an embedded system some things you may be looking for that the ALU will dictate:</a:t>
            </a:r>
          </a:p>
          <a:p>
            <a:pPr lvl="1"/>
            <a:r>
              <a:rPr lang="en-US" sz="2600" dirty="0"/>
              <a:t>Number of Floating Point Operations per second</a:t>
            </a:r>
          </a:p>
          <a:p>
            <a:pPr lvl="1"/>
            <a:r>
              <a:rPr lang="en-US" sz="2600" dirty="0"/>
              <a:t>Number of Multiply and Accumulate Instructions per seconds</a:t>
            </a:r>
          </a:p>
          <a:p>
            <a:pPr lvl="1"/>
            <a:r>
              <a:rPr lang="en-US" sz="2600" dirty="0"/>
              <a:t>Core size: </a:t>
            </a:r>
          </a:p>
          <a:p>
            <a:pPr lvl="2"/>
            <a:r>
              <a:rPr lang="en-US" dirty="0"/>
              <a:t>8 bit</a:t>
            </a:r>
          </a:p>
          <a:p>
            <a:pPr lvl="2"/>
            <a:r>
              <a:rPr lang="en-US" dirty="0"/>
              <a:t>16 bit</a:t>
            </a:r>
          </a:p>
          <a:p>
            <a:pPr lvl="2"/>
            <a:r>
              <a:rPr lang="en-US" dirty="0"/>
              <a:t>32 bit</a:t>
            </a:r>
          </a:p>
          <a:p>
            <a:pPr lvl="2"/>
            <a:r>
              <a:rPr lang="en-US" dirty="0"/>
              <a:t>64 bit</a:t>
            </a:r>
          </a:p>
          <a:p>
            <a:endParaRPr lang="en-US" dirty="0"/>
          </a:p>
        </p:txBody>
      </p:sp>
      <p:pic>
        <p:nvPicPr>
          <p:cNvPr id="1026" name="Picture 2" descr="Image result for STmicroelectronics processor AR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537" y="4123701"/>
            <a:ext cx="20288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icrochip P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05" y="1825625"/>
            <a:ext cx="1308332" cy="1301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exas Instruments M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909" y="2837438"/>
            <a:ext cx="1311176" cy="154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85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of an ALU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256538" y="568511"/>
            <a:ext cx="5181600" cy="59928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u="sng" dirty="0"/>
              <a:t>Inputs</a:t>
            </a:r>
          </a:p>
          <a:p>
            <a:r>
              <a:rPr lang="en-US" b="1" dirty="0"/>
              <a:t>A: </a:t>
            </a:r>
            <a:r>
              <a:rPr lang="en-US" dirty="0"/>
              <a:t>One of the values used to generate the result.</a:t>
            </a:r>
          </a:p>
          <a:p>
            <a:r>
              <a:rPr lang="en-US" b="1" dirty="0"/>
              <a:t>B:</a:t>
            </a:r>
            <a:r>
              <a:rPr lang="en-US" dirty="0"/>
              <a:t> One of the values used to generate the result.</a:t>
            </a:r>
          </a:p>
          <a:p>
            <a:r>
              <a:rPr lang="en-US" b="1" dirty="0"/>
              <a:t>Opcode: </a:t>
            </a:r>
            <a:r>
              <a:rPr lang="en-US" dirty="0"/>
              <a:t>Determines the operation of the ALU.</a:t>
            </a:r>
          </a:p>
          <a:p>
            <a:pPr marL="0" indent="0" algn="ctr">
              <a:buNone/>
            </a:pPr>
            <a:r>
              <a:rPr lang="en-US" b="1" u="sng" dirty="0"/>
              <a:t>Outputs</a:t>
            </a:r>
          </a:p>
          <a:p>
            <a:r>
              <a:rPr lang="en-US" b="1" dirty="0"/>
              <a:t>Result: </a:t>
            </a:r>
            <a:r>
              <a:rPr lang="en-US" dirty="0"/>
              <a:t>The output of the ALU, depends on the Opcode input.</a:t>
            </a:r>
          </a:p>
          <a:p>
            <a:r>
              <a:rPr lang="en-US" b="1" dirty="0"/>
              <a:t>Error: </a:t>
            </a:r>
            <a:r>
              <a:rPr lang="en-US" dirty="0"/>
              <a:t>Lets the processor know a form of error has occurred. A common error would be an overflow flag.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20170" y="2534552"/>
            <a:ext cx="4651159" cy="2882648"/>
            <a:chOff x="6534706" y="1859303"/>
            <a:chExt cx="4651159" cy="2882648"/>
          </a:xfrm>
        </p:grpSpPr>
        <p:grpSp>
          <p:nvGrpSpPr>
            <p:cNvPr id="24" name="Group 23"/>
            <p:cNvGrpSpPr/>
            <p:nvPr/>
          </p:nvGrpSpPr>
          <p:grpSpPr>
            <a:xfrm>
              <a:off x="7510509" y="2707689"/>
              <a:ext cx="2442839" cy="1208843"/>
              <a:chOff x="6915705" y="2539014"/>
              <a:chExt cx="2442839" cy="1208843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6915705" y="2539014"/>
                <a:ext cx="994299" cy="0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8364245" y="2539014"/>
                <a:ext cx="994299" cy="0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H="1">
                <a:off x="8158579" y="2539014"/>
                <a:ext cx="205667" cy="363984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7910004" y="2539014"/>
                <a:ext cx="248575" cy="363984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7661429" y="3747857"/>
                <a:ext cx="994299" cy="0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8655728" y="2539014"/>
                <a:ext cx="702816" cy="1208843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6915705" y="2539014"/>
                <a:ext cx="745724" cy="1208843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/>
            <p:cNvSpPr txBox="1"/>
            <p:nvPr/>
          </p:nvSpPr>
          <p:spPr>
            <a:xfrm>
              <a:off x="7874494" y="1859303"/>
              <a:ext cx="3373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7084381" y="3444536"/>
              <a:ext cx="896645" cy="1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84381" y="2547891"/>
              <a:ext cx="0" cy="896644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5" idx="2"/>
            </p:cNvCxnSpPr>
            <p:nvPr/>
          </p:nvCxnSpPr>
          <p:spPr>
            <a:xfrm flipH="1">
              <a:off x="8025415" y="2228635"/>
              <a:ext cx="17755" cy="48475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9250532" y="1859303"/>
              <a:ext cx="3373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36" name="Straight Connector 35"/>
            <p:cNvCxnSpPr>
              <a:stCxn id="35" idx="2"/>
            </p:cNvCxnSpPr>
            <p:nvPr/>
          </p:nvCxnSpPr>
          <p:spPr>
            <a:xfrm flipH="1">
              <a:off x="9401453" y="2228635"/>
              <a:ext cx="17755" cy="48475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534706" y="2178559"/>
              <a:ext cx="10823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Opcode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9505025" y="3444534"/>
              <a:ext cx="896645" cy="1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10401671" y="3259868"/>
              <a:ext cx="7841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Result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298402" y="4372619"/>
              <a:ext cx="7841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Error</a:t>
              </a:r>
            </a:p>
          </p:txBody>
        </p:sp>
        <p:cxnSp>
          <p:nvCxnSpPr>
            <p:cNvPr id="41" name="Straight Connector 40"/>
            <p:cNvCxnSpPr>
              <a:endCxn id="40" idx="0"/>
            </p:cNvCxnSpPr>
            <p:nvPr/>
          </p:nvCxnSpPr>
          <p:spPr>
            <a:xfrm>
              <a:off x="8682360" y="3916532"/>
              <a:ext cx="8139" cy="456087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96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8883" y="168178"/>
            <a:ext cx="10515600" cy="1325563"/>
          </a:xfrm>
        </p:spPr>
        <p:txBody>
          <a:bodyPr/>
          <a:lstStyle/>
          <a:p>
            <a:r>
              <a:rPr lang="en-US" dirty="0"/>
              <a:t>ALU Instruction Set</a:t>
            </a:r>
          </a:p>
        </p:txBody>
      </p:sp>
      <p:pic>
        <p:nvPicPr>
          <p:cNvPr id="7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5046003" y="659150"/>
            <a:ext cx="6727728" cy="551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58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105" y="859094"/>
            <a:ext cx="7251895" cy="55558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VHDL Representation of an ALU</a:t>
            </a:r>
          </a:p>
        </p:txBody>
      </p:sp>
    </p:spTree>
    <p:extLst>
      <p:ext uri="{BB962C8B-B14F-4D97-AF65-F5344CB8AC3E}">
        <p14:creationId xmlns:p14="http://schemas.microsoft.com/office/powerpoint/2010/main" val="418260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00687"/>
            <a:ext cx="9175865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Now that we understand what an ALU is and how it works, lets get started designing one!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739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2630</TotalTime>
  <Words>237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ALU (Arithmetic Logic Unit) Explained</vt:lpstr>
      <vt:lpstr>What is an ALU?</vt:lpstr>
      <vt:lpstr>Parts of an ALU</vt:lpstr>
      <vt:lpstr>ALU Instruction Set</vt:lpstr>
      <vt:lpstr>VHDL Representation of an ALU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 (Arithmetic Logic Unit) Explained</dc:title>
  <dc:creator>Christman, Jordan L [COMRES/AC/SID]</dc:creator>
  <cp:lastModifiedBy>Jordan Christman</cp:lastModifiedBy>
  <cp:revision>15</cp:revision>
  <dcterms:created xsi:type="dcterms:W3CDTF">2017-03-10T10:55:05Z</dcterms:created>
  <dcterms:modified xsi:type="dcterms:W3CDTF">2017-04-08T12:38:25Z</dcterms:modified>
</cp:coreProperties>
</file>