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3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96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5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30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16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87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8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1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6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5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2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57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F96F-4D82-4092-BF3C-80945E65252E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A44C-140E-4408-B8B3-FAD011DF5E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0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BCD Display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am going to introduce and explain how a Binary Coded Decimal Display works.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27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547338" cy="1325563"/>
          </a:xfrm>
        </p:spPr>
        <p:txBody>
          <a:bodyPr/>
          <a:lstStyle/>
          <a:p>
            <a:r>
              <a:rPr lang="en-US" dirty="0"/>
              <a:t>What is Binary Coded Decimal?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814326"/>
          </a:xfrm>
        </p:spPr>
        <p:txBody>
          <a:bodyPr>
            <a:normAutofit/>
          </a:bodyPr>
          <a:lstStyle/>
          <a:p>
            <a:r>
              <a:rPr lang="en-US" dirty="0"/>
              <a:t>A single digit BCD value ranges from 0 to 9.</a:t>
            </a:r>
          </a:p>
          <a:p>
            <a:pPr marL="0" indent="0">
              <a:buNone/>
            </a:pPr>
            <a:r>
              <a:rPr lang="en-US" dirty="0"/>
              <a:t>A traditional binary value will range from 0 to highest number possible with the given number of bits.</a:t>
            </a:r>
          </a:p>
          <a:p>
            <a:pPr marL="0" indent="0">
              <a:buNone/>
            </a:pPr>
            <a:r>
              <a:rPr lang="en-US" dirty="0"/>
              <a:t>BCD is much easier for humans to understand.</a:t>
            </a:r>
          </a:p>
          <a:p>
            <a:pPr marL="0" indent="0">
              <a:buNone/>
            </a:pPr>
            <a:r>
              <a:rPr lang="en-US" dirty="0" smtClean="0"/>
              <a:t>Not the most efficient use of bits in a register.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2200" y="365125"/>
            <a:ext cx="5698588" cy="1180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895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Counter </a:t>
            </a:r>
            <a:br>
              <a:rPr lang="en-US" dirty="0"/>
            </a:br>
            <a:r>
              <a:rPr lang="en-US" dirty="0"/>
              <a:t>Example 4 - bit</a:t>
            </a:r>
          </a:p>
        </p:txBody>
      </p:sp>
      <p:graphicFrame>
        <p:nvGraphicFramePr>
          <p:cNvPr id="7" name="Content Placeholder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00750612"/>
              </p:ext>
            </p:extLst>
          </p:nvPr>
        </p:nvGraphicFramePr>
        <p:xfrm>
          <a:off x="5725551" y="1378631"/>
          <a:ext cx="6362737" cy="5231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8991">
                  <a:extLst>
                    <a:ext uri="{9D8B030D-6E8A-4147-A177-3AD203B41FA5}">
                      <a16:colId xmlns:a16="http://schemas.microsoft.com/office/drawing/2014/main" xmlns="" val="4262186581"/>
                    </a:ext>
                  </a:extLst>
                </a:gridCol>
                <a:gridCol w="2632925">
                  <a:extLst>
                    <a:ext uri="{9D8B030D-6E8A-4147-A177-3AD203B41FA5}">
                      <a16:colId xmlns:a16="http://schemas.microsoft.com/office/drawing/2014/main" xmlns="" val="967683669"/>
                    </a:ext>
                  </a:extLst>
                </a:gridCol>
                <a:gridCol w="1950821">
                  <a:extLst>
                    <a:ext uri="{9D8B030D-6E8A-4147-A177-3AD203B41FA5}">
                      <a16:colId xmlns:a16="http://schemas.microsoft.com/office/drawing/2014/main" xmlns="" val="405047993"/>
                    </a:ext>
                  </a:extLst>
                </a:gridCol>
              </a:tblGrid>
              <a:tr h="411910">
                <a:tc>
                  <a:txBody>
                    <a:bodyPr/>
                    <a:lstStyle/>
                    <a:p>
                      <a:r>
                        <a:rPr lang="en-US" sz="1400" dirty="0"/>
                        <a:t>Binary Value</a:t>
                      </a:r>
                    </a:p>
                  </a:txBody>
                  <a:tcPr marL="113914" marR="1139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Hexadecimal Value</a:t>
                      </a:r>
                    </a:p>
                  </a:txBody>
                  <a:tcPr marL="113914" marR="1139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Decimal</a:t>
                      </a:r>
                      <a:r>
                        <a:rPr lang="en-US" sz="1400" baseline="0" dirty="0"/>
                        <a:t> Value</a:t>
                      </a:r>
                      <a:endParaRPr lang="en-US" sz="1400" dirty="0"/>
                    </a:p>
                  </a:txBody>
                  <a:tcPr marL="113914" marR="113914"/>
                </a:tc>
                <a:extLst>
                  <a:ext uri="{0D108BD9-81ED-4DB2-BD59-A6C34878D82A}">
                    <a16:rowId xmlns:a16="http://schemas.microsoft.com/office/drawing/2014/main" xmlns="" val="897340784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654846622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59240879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2680123307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3310943708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2542934528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391494935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2266067271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437715324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2327011011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373416412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268768371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759835486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744032270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295932849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1110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1434529674"/>
                  </a:ext>
                </a:extLst>
              </a:tr>
              <a:tr h="30120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1111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</a:p>
                  </a:txBody>
                  <a:tcPr marL="11866" marR="11866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11866" marR="11866" marT="9525" marB="0" anchor="b"/>
                </a:tc>
                <a:extLst>
                  <a:ext uri="{0D108BD9-81ED-4DB2-BD59-A6C34878D82A}">
                    <a16:rowId xmlns:a16="http://schemas.microsoft.com/office/drawing/2014/main" xmlns="" val="4121410991"/>
                  </a:ext>
                </a:extLst>
              </a:tr>
            </a:tbl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5725551" y="459287"/>
            <a:ext cx="5183188" cy="823912"/>
          </a:xfrm>
        </p:spPr>
        <p:txBody>
          <a:bodyPr/>
          <a:lstStyle/>
          <a:p>
            <a:r>
              <a:rPr lang="en-US" dirty="0"/>
              <a:t>Binary Counter</a:t>
            </a:r>
          </a:p>
        </p:txBody>
      </p:sp>
    </p:spTree>
    <p:extLst>
      <p:ext uri="{BB962C8B-B14F-4D97-AF65-F5344CB8AC3E}">
        <p14:creationId xmlns:p14="http://schemas.microsoft.com/office/powerpoint/2010/main" val="78409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BCD Counter </a:t>
            </a:r>
            <a:br>
              <a:rPr lang="en-US" dirty="0"/>
            </a:br>
            <a:r>
              <a:rPr lang="en-US" dirty="0"/>
              <a:t>Example – 4 Bit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6388869" y="203994"/>
            <a:ext cx="5183188" cy="823912"/>
          </a:xfrm>
        </p:spPr>
        <p:txBody>
          <a:bodyPr/>
          <a:lstStyle/>
          <a:p>
            <a:r>
              <a:rPr lang="en-US" dirty="0"/>
              <a:t>Binary Coded Decimal Counter</a:t>
            </a:r>
          </a:p>
        </p:txBody>
      </p:sp>
      <p:graphicFrame>
        <p:nvGraphicFramePr>
          <p:cNvPr id="10" name="Content Placeholder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3404171"/>
              </p:ext>
            </p:extLst>
          </p:nvPr>
        </p:nvGraphicFramePr>
        <p:xfrm>
          <a:off x="5824025" y="1027915"/>
          <a:ext cx="5964701" cy="5588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7702">
                  <a:extLst>
                    <a:ext uri="{9D8B030D-6E8A-4147-A177-3AD203B41FA5}">
                      <a16:colId xmlns:a16="http://schemas.microsoft.com/office/drawing/2014/main" xmlns="" val="4262186581"/>
                    </a:ext>
                  </a:extLst>
                </a:gridCol>
                <a:gridCol w="2468216">
                  <a:extLst>
                    <a:ext uri="{9D8B030D-6E8A-4147-A177-3AD203B41FA5}">
                      <a16:colId xmlns:a16="http://schemas.microsoft.com/office/drawing/2014/main" xmlns="" val="967683669"/>
                    </a:ext>
                  </a:extLst>
                </a:gridCol>
                <a:gridCol w="1828783">
                  <a:extLst>
                    <a:ext uri="{9D8B030D-6E8A-4147-A177-3AD203B41FA5}">
                      <a16:colId xmlns:a16="http://schemas.microsoft.com/office/drawing/2014/main" xmlns="" val="405047993"/>
                    </a:ext>
                  </a:extLst>
                </a:gridCol>
              </a:tblGrid>
              <a:tr h="440044">
                <a:tc>
                  <a:txBody>
                    <a:bodyPr/>
                    <a:lstStyle/>
                    <a:p>
                      <a:r>
                        <a:rPr lang="en-US" sz="1400" dirty="0"/>
                        <a:t>Binary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Hexadecimal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Decimal</a:t>
                      </a:r>
                      <a:r>
                        <a:rPr lang="en-US" sz="1400" baseline="0" dirty="0"/>
                        <a:t> Value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7340784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54846622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9240879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80123307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10943708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42934528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91494935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66067271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37715324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27011011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73416412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8768371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59835486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744032270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95932849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434529674"/>
                  </a:ext>
                </a:extLst>
              </a:tr>
              <a:tr h="3217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XXXX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121410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690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76409" y="81039"/>
            <a:ext cx="10515600" cy="1325563"/>
          </a:xfrm>
        </p:spPr>
        <p:txBody>
          <a:bodyPr/>
          <a:lstStyle/>
          <a:p>
            <a:r>
              <a:rPr lang="en-US" dirty="0"/>
              <a:t>BCD Counter Design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76409" y="2402648"/>
            <a:ext cx="5181600" cy="1465968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172200" y="646479"/>
            <a:ext cx="5181600" cy="5811838"/>
          </a:xfrm>
        </p:spPr>
        <p:txBody>
          <a:bodyPr>
            <a:normAutofit/>
          </a:bodyPr>
          <a:lstStyle/>
          <a:p>
            <a:r>
              <a:rPr lang="en-US" sz="3200" dirty="0"/>
              <a:t>Binary counters are much easier to implement.</a:t>
            </a:r>
          </a:p>
          <a:p>
            <a:r>
              <a:rPr lang="en-US" sz="3200" dirty="0"/>
              <a:t>However BCD counters are much easier to interpret from a human stand point.</a:t>
            </a:r>
          </a:p>
          <a:p>
            <a:r>
              <a:rPr lang="en-US" sz="3200" dirty="0"/>
              <a:t>So what will we do?</a:t>
            </a:r>
          </a:p>
          <a:p>
            <a:pPr lvl="1"/>
            <a:r>
              <a:rPr lang="en-US" sz="2800" dirty="0"/>
              <a:t>Combine them! We will have a standard binary counter that we will then have a design that converts binary numbers to a BCD value!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94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to BCD Design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631852" y="1504257"/>
            <a:ext cx="2949026" cy="5108876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1689" y="365125"/>
            <a:ext cx="5419578" cy="61335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Use the shift and add 3 algorithm! (8 bit binary number example)</a:t>
            </a:r>
          </a:p>
          <a:p>
            <a:pPr marL="514350" indent="-514350">
              <a:buAutoNum type="arabicParenR"/>
            </a:pPr>
            <a:r>
              <a:rPr lang="en-US" dirty="0"/>
              <a:t>Shift the binary number left one bit.</a:t>
            </a:r>
          </a:p>
          <a:p>
            <a:pPr marL="514350" indent="-514350">
              <a:buAutoNum type="arabicParenR"/>
            </a:pPr>
            <a:r>
              <a:rPr lang="en-US" dirty="0"/>
              <a:t>If 8 shifts have taken place, the BCD number is in the </a:t>
            </a:r>
            <a:r>
              <a:rPr lang="en-US" i="1" dirty="0"/>
              <a:t>Hundreds</a:t>
            </a:r>
            <a:r>
              <a:rPr lang="en-US" dirty="0"/>
              <a:t>, </a:t>
            </a:r>
            <a:r>
              <a:rPr lang="en-US" i="1" dirty="0"/>
              <a:t>Tens</a:t>
            </a:r>
            <a:r>
              <a:rPr lang="en-US" dirty="0"/>
              <a:t>, and </a:t>
            </a:r>
            <a:r>
              <a:rPr lang="en-US" i="1" dirty="0"/>
              <a:t>Units</a:t>
            </a:r>
            <a:r>
              <a:rPr lang="en-US" dirty="0"/>
              <a:t> column.</a:t>
            </a:r>
          </a:p>
          <a:p>
            <a:pPr marL="514350" indent="-514350">
              <a:buAutoNum type="arabicParenR"/>
            </a:pPr>
            <a:r>
              <a:rPr lang="en-US" dirty="0"/>
              <a:t>If the binary value in any of the BCD columns is 5 or greater, add 3 to that value in that BCD column.</a:t>
            </a:r>
          </a:p>
          <a:p>
            <a:pPr marL="514350" indent="-514350">
              <a:buAutoNum type="arabicParenR"/>
            </a:pPr>
            <a:r>
              <a:rPr lang="en-US" dirty="0"/>
              <a:t>Go to 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0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Converting hex 0xE to BCD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07462" y="1690688"/>
            <a:ext cx="6884538" cy="4354678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8041129" y="4313651"/>
            <a:ext cx="708602" cy="1"/>
          </a:xfrm>
          <a:prstGeom prst="straightConnector1">
            <a:avLst/>
          </a:prstGeom>
          <a:ln w="381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508611" y="4128985"/>
            <a:ext cx="53251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&lt;=5</a:t>
            </a:r>
          </a:p>
        </p:txBody>
      </p:sp>
    </p:spTree>
    <p:extLst>
      <p:ext uri="{BB962C8B-B14F-4D97-AF65-F5344CB8AC3E}">
        <p14:creationId xmlns:p14="http://schemas.microsoft.com/office/powerpoint/2010/main" val="4175599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– Converting hex 0xFF to BCD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05487" y="1690688"/>
            <a:ext cx="6781026" cy="4726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63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/>
              <a:t>Now that you know how a Binary Coded Decimal Counter Works, lets go design one!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945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5843</TotalTime>
  <Words>326</Words>
  <Application>Microsoft Office PowerPoint</Application>
  <PresentationFormat>Widescreen</PresentationFormat>
  <Paragraphs>129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BCD Display Explained</vt:lpstr>
      <vt:lpstr>What is Binary Coded Decimal?</vt:lpstr>
      <vt:lpstr>Binary Counter  Example 4 - bit</vt:lpstr>
      <vt:lpstr>BCD Counter  Example – 4 Bit</vt:lpstr>
      <vt:lpstr>BCD Counter Design</vt:lpstr>
      <vt:lpstr>Binary to BCD Design</vt:lpstr>
      <vt:lpstr>Example – Converting hex 0xE to BCD</vt:lpstr>
      <vt:lpstr>Example – Converting hex 0xFF to BCD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BCD Counter Explained</dc:title>
  <dc:creator>Christman, Jordan L [COMRES/AC/SID]</dc:creator>
  <cp:lastModifiedBy>Jordan Christman</cp:lastModifiedBy>
  <cp:revision>23</cp:revision>
  <dcterms:created xsi:type="dcterms:W3CDTF">2017-03-15T22:08:28Z</dcterms:created>
  <dcterms:modified xsi:type="dcterms:W3CDTF">2017-04-08T12:44:10Z</dcterms:modified>
</cp:coreProperties>
</file>