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66F17-3BDD-47AA-B203-078D8CA0C12D}" type="datetimeFigureOut">
              <a:rPr lang="en-PK" smtClean="0"/>
              <a:t>29/06/2024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FF77A-ED33-4895-AD11-7052A299BF0B}" type="slidenum">
              <a:rPr lang="en-PK" smtClean="0"/>
              <a:t>‹#›</a:t>
            </a:fld>
            <a:endParaRPr lang="en-PK"/>
          </a:p>
        </p:txBody>
      </p:sp>
    </p:spTree>
    <p:extLst>
      <p:ext uri="{BB962C8B-B14F-4D97-AF65-F5344CB8AC3E}">
        <p14:creationId xmlns:p14="http://schemas.microsoft.com/office/powerpoint/2010/main" val="66852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85FFF77A-ED33-4895-AD11-7052A299BF0B}" type="slidenum">
              <a:rPr lang="en-PK" smtClean="0"/>
              <a:t>7</a:t>
            </a:fld>
            <a:endParaRPr lang="en-PK"/>
          </a:p>
        </p:txBody>
      </p:sp>
    </p:spTree>
    <p:extLst>
      <p:ext uri="{BB962C8B-B14F-4D97-AF65-F5344CB8AC3E}">
        <p14:creationId xmlns:p14="http://schemas.microsoft.com/office/powerpoint/2010/main" val="165305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85FFF77A-ED33-4895-AD11-7052A299BF0B}" type="slidenum">
              <a:rPr lang="en-PK" smtClean="0"/>
              <a:t>8</a:t>
            </a:fld>
            <a:endParaRPr lang="en-PK"/>
          </a:p>
        </p:txBody>
      </p:sp>
    </p:spTree>
    <p:extLst>
      <p:ext uri="{BB962C8B-B14F-4D97-AF65-F5344CB8AC3E}">
        <p14:creationId xmlns:p14="http://schemas.microsoft.com/office/powerpoint/2010/main" val="177954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A8FD-BBDC-EDFA-AA82-3D9CBBE90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A530FBD5-9215-0DFB-7C01-FBEE4E435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B4814C79-04B8-E6FC-C601-9CDE1430B79D}"/>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5948A080-B5C5-03EA-166D-86A0DD2FEA8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053D071-A657-4BA6-B3E9-ADE3392D9FA5}"/>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271709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5580-6256-8B9F-F354-90AC192D3FE9}"/>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02C00F5-7822-45B8-3F8D-F86D5D101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03D29A-BEE9-BD50-D3A3-07367E7EB7EB}"/>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C36E22DB-6081-6898-0A8D-16AB2702C57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19C50F6-806D-1EFD-0981-D3DC2F7BA37E}"/>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15827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CBBF12-5FE7-577D-8A48-C25174E23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2A56B0D-D5C7-8942-F155-E05E4C915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C79481F-32CF-33B2-050C-D7DEF1781C6E}"/>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846429F4-76C9-8F5F-627D-1D84A72B3C7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DC4B7E2-6674-6E17-1D0C-EF5426E34AE4}"/>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258951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FACE-55C8-F9AB-8763-6D781CD1EB14}"/>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AB1BF3B5-25CD-C449-68B7-AC9931B60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1C70964-BAC5-0353-D089-3D6F322CCFC3}"/>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B91C41B7-F75E-0615-774F-13E09878C4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34330EF-752E-E1B1-ECBC-2C761EEE10A8}"/>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33104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915F-5F76-3578-FCB3-E2B2FAD412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D71FA00-6C27-C3E9-0B87-F200F5626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4392D-AAFF-8481-CAD1-44FC5C990241}"/>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ED625549-FC8B-479A-B391-F3A491E82EC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E0FC2AE-CE65-7325-E90E-E89F3C4232A5}"/>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229469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93BD-D7A2-DB4F-21E3-D8F2DF8B8C7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71BCEDA3-CE73-73AE-A9D8-2D007F3C0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7A277439-DE91-A9EB-0FF1-55430CC548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E4A37D61-A78E-11F2-A587-98F78D1B0C44}"/>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6" name="Footer Placeholder 5">
            <a:extLst>
              <a:ext uri="{FF2B5EF4-FFF2-40B4-BE49-F238E27FC236}">
                <a16:creationId xmlns:a16="http://schemas.microsoft.com/office/drawing/2014/main" id="{40509513-8C5E-BDAE-5AED-93B6F713AD7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42FE5187-152A-DC79-FC28-6CBD26FA2023}"/>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383904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33AA-869C-A9B8-2B48-94DE151123EE}"/>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C1D7915-7C79-A33B-973E-1806C75AB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A6D50-D830-454D-D569-C4C50F664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BF9D6E52-41AD-BFAE-0576-C752E8C7C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07F7-E57F-A8BE-5E70-892189D39C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CE61CC71-EF2A-838E-0714-2BDF783B1A7B}"/>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8" name="Footer Placeholder 7">
            <a:extLst>
              <a:ext uri="{FF2B5EF4-FFF2-40B4-BE49-F238E27FC236}">
                <a16:creationId xmlns:a16="http://schemas.microsoft.com/office/drawing/2014/main" id="{C0A53741-3DD1-2040-2310-07B0C038FFE0}"/>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DE7C8D09-40A8-B811-E7A9-14FE6D44116C}"/>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228573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0E0A-3828-F1C8-7162-668BEDBA779D}"/>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6BD5282F-FD70-1DEC-B6DE-1824A5AFC79B}"/>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4" name="Footer Placeholder 3">
            <a:extLst>
              <a:ext uri="{FF2B5EF4-FFF2-40B4-BE49-F238E27FC236}">
                <a16:creationId xmlns:a16="http://schemas.microsoft.com/office/drawing/2014/main" id="{6557F76F-8078-BB01-FC06-FE5A313B88FB}"/>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1A20A829-2247-4147-7201-38DE77ABA697}"/>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52429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951D-1C2F-AC0A-BF48-BD5B8F3BD773}"/>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3" name="Footer Placeholder 2">
            <a:extLst>
              <a:ext uri="{FF2B5EF4-FFF2-40B4-BE49-F238E27FC236}">
                <a16:creationId xmlns:a16="http://schemas.microsoft.com/office/drawing/2014/main" id="{27FFC0C0-35DF-E4C1-04FD-072CB4828F6C}"/>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4BCED7BD-192E-7FE9-070D-CE2C909E6366}"/>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180152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0B62-4C28-87A9-DA9C-0589A3CFC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439E57CF-6F84-5FC0-312C-877E5554B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5D7710C5-867F-A65B-D87A-5C93D7B0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DAFD6-9C9C-00E8-63AA-AF01147F67EB}"/>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6" name="Footer Placeholder 5">
            <a:extLst>
              <a:ext uri="{FF2B5EF4-FFF2-40B4-BE49-F238E27FC236}">
                <a16:creationId xmlns:a16="http://schemas.microsoft.com/office/drawing/2014/main" id="{DBD4FE55-A1A0-A2DC-DE37-912517CE3EC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29D8D048-D5C1-1619-2CC6-1194234A33D7}"/>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16198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2074-F03B-2883-096A-7D1DE0067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0874C8D1-61FC-BF7D-4F2E-15797A87E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FC35F647-D73E-0050-EBCE-EE65B7F10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DF6DB-326A-161D-B8CF-68D230355D36}"/>
              </a:ext>
            </a:extLst>
          </p:cNvPr>
          <p:cNvSpPr>
            <a:spLocks noGrp="1"/>
          </p:cNvSpPr>
          <p:nvPr>
            <p:ph type="dt" sz="half" idx="10"/>
          </p:nvPr>
        </p:nvSpPr>
        <p:spPr/>
        <p:txBody>
          <a:bodyPr/>
          <a:lstStyle/>
          <a:p>
            <a:fld id="{F03557BC-309E-47D9-AD8E-CF60191A75F8}" type="datetimeFigureOut">
              <a:rPr lang="en-PK" smtClean="0"/>
              <a:t>29/06/2024</a:t>
            </a:fld>
            <a:endParaRPr lang="en-PK"/>
          </a:p>
        </p:txBody>
      </p:sp>
      <p:sp>
        <p:nvSpPr>
          <p:cNvPr id="6" name="Footer Placeholder 5">
            <a:extLst>
              <a:ext uri="{FF2B5EF4-FFF2-40B4-BE49-F238E27FC236}">
                <a16:creationId xmlns:a16="http://schemas.microsoft.com/office/drawing/2014/main" id="{9DA6DEF2-D35D-852A-9F8D-42C1B92BB716}"/>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60B157A2-AA03-A730-4272-450FE69C74E5}"/>
              </a:ext>
            </a:extLst>
          </p:cNvPr>
          <p:cNvSpPr>
            <a:spLocks noGrp="1"/>
          </p:cNvSpPr>
          <p:nvPr>
            <p:ph type="sldNum" sz="quarter" idx="12"/>
          </p:nvPr>
        </p:nvSpPr>
        <p:spPr/>
        <p:txBody>
          <a:bodyPr/>
          <a:lstStyle/>
          <a:p>
            <a:fld id="{ED2DC8A6-AC5C-44D4-8072-E6E5EC89B65A}" type="slidenum">
              <a:rPr lang="en-PK" smtClean="0"/>
              <a:t>‹#›</a:t>
            </a:fld>
            <a:endParaRPr lang="en-PK"/>
          </a:p>
        </p:txBody>
      </p:sp>
    </p:spTree>
    <p:extLst>
      <p:ext uri="{BB962C8B-B14F-4D97-AF65-F5344CB8AC3E}">
        <p14:creationId xmlns:p14="http://schemas.microsoft.com/office/powerpoint/2010/main" val="146518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3E2C2-57C2-CA46-5317-DE5717CF9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D44C9616-E330-1C33-B0BD-48DD7264E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E679C52-344C-017D-55B4-D0A04AE2C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557BC-309E-47D9-AD8E-CF60191A75F8}" type="datetimeFigureOut">
              <a:rPr lang="en-PK" smtClean="0"/>
              <a:t>29/06/2024</a:t>
            </a:fld>
            <a:endParaRPr lang="en-PK"/>
          </a:p>
        </p:txBody>
      </p:sp>
      <p:sp>
        <p:nvSpPr>
          <p:cNvPr id="5" name="Footer Placeholder 4">
            <a:extLst>
              <a:ext uri="{FF2B5EF4-FFF2-40B4-BE49-F238E27FC236}">
                <a16:creationId xmlns:a16="http://schemas.microsoft.com/office/drawing/2014/main" id="{970EB2E3-8048-482B-38E8-988610B33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BF777A43-9A6B-8D8C-EAB8-83FC578AF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DC8A6-AC5C-44D4-8072-E6E5EC89B65A}" type="slidenum">
              <a:rPr lang="en-PK" smtClean="0"/>
              <a:t>‹#›</a:t>
            </a:fld>
            <a:endParaRPr lang="en-PK"/>
          </a:p>
        </p:txBody>
      </p:sp>
    </p:spTree>
    <p:extLst>
      <p:ext uri="{BB962C8B-B14F-4D97-AF65-F5344CB8AC3E}">
        <p14:creationId xmlns:p14="http://schemas.microsoft.com/office/powerpoint/2010/main" val="1496017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524000" y="609179"/>
            <a:ext cx="9144000" cy="477837"/>
          </a:xfrm>
        </p:spPr>
        <p:txBody>
          <a:bodyPr>
            <a:noAutofit/>
          </a:bodyPr>
          <a:lstStyle/>
          <a:p>
            <a:r>
              <a:rPr lang="en-US" sz="3200" b="1" dirty="0">
                <a:effectLst>
                  <a:outerShdw blurRad="38100" dist="38100" dir="2700000" algn="tl">
                    <a:srgbClr val="000000">
                      <a:alpha val="43137"/>
                    </a:srgbClr>
                  </a:outerShdw>
                </a:effectLst>
              </a:rPr>
              <a:t>YOLOv10: Real-Time End-to-End Object Detection</a:t>
            </a:r>
            <a:endParaRPr lang="en-PK" sz="32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1365381" y="1204070"/>
            <a:ext cx="9144000" cy="4245007"/>
          </a:xfrm>
        </p:spPr>
        <p:txBody>
          <a:bodyPr/>
          <a:lstStyle/>
          <a:p>
            <a:pPr algn="l"/>
            <a:endParaRPr lang="en-US" dirty="0"/>
          </a:p>
          <a:p>
            <a:pPr marL="342900" indent="-342900" algn="l">
              <a:buFont typeface="Arial" panose="020B0604020202020204" pitchFamily="34" charset="0"/>
              <a:buChar char="•"/>
            </a:pPr>
            <a:r>
              <a:rPr lang="en-US" dirty="0"/>
              <a:t>YOLOv10 is a real-time object detection model</a:t>
            </a:r>
          </a:p>
          <a:p>
            <a:pPr algn="l"/>
            <a:r>
              <a:rPr lang="en-US" dirty="0"/>
              <a:t>     introduced in the paper, “YOLOv10: Real-Time</a:t>
            </a:r>
          </a:p>
          <a:p>
            <a:pPr algn="l"/>
            <a:r>
              <a:rPr lang="en-US" dirty="0"/>
              <a:t>     End-to-End Object Detection”.</a:t>
            </a:r>
          </a:p>
          <a:p>
            <a:pPr marL="342900" indent="-342900" algn="l">
              <a:buFont typeface="Arial" panose="020B0604020202020204" pitchFamily="34" charset="0"/>
              <a:buChar char="•"/>
            </a:pPr>
            <a:r>
              <a:rPr lang="en-US" dirty="0"/>
              <a:t>YOLOv10, released in May, 2024 is a new </a:t>
            </a:r>
          </a:p>
          <a:p>
            <a:pPr algn="l"/>
            <a:r>
              <a:rPr lang="en-US" dirty="0"/>
              <a:t>     advancement in the field of real-time object </a:t>
            </a:r>
          </a:p>
          <a:p>
            <a:pPr algn="l"/>
            <a:r>
              <a:rPr lang="en-US" dirty="0"/>
              <a:t>     detection.</a:t>
            </a:r>
            <a:endParaRPr lang="en-PK" dirty="0"/>
          </a:p>
        </p:txBody>
      </p:sp>
      <p:pic>
        <p:nvPicPr>
          <p:cNvPr id="5" name="Picture 4">
            <a:extLst>
              <a:ext uri="{FF2B5EF4-FFF2-40B4-BE49-F238E27FC236}">
                <a16:creationId xmlns:a16="http://schemas.microsoft.com/office/drawing/2014/main" id="{3F2318CC-23CE-1EA2-14F5-936725E9BB8D}"/>
              </a:ext>
            </a:extLst>
          </p:cNvPr>
          <p:cNvPicPr>
            <a:picLocks noChangeAspect="1"/>
          </p:cNvPicPr>
          <p:nvPr/>
        </p:nvPicPr>
        <p:blipFill>
          <a:blip r:embed="rId2"/>
          <a:stretch>
            <a:fillRect/>
          </a:stretch>
        </p:blipFill>
        <p:spPr>
          <a:xfrm>
            <a:off x="7961344" y="1408923"/>
            <a:ext cx="2781300" cy="3895725"/>
          </a:xfrm>
          <a:prstGeom prst="rect">
            <a:avLst/>
          </a:prstGeom>
        </p:spPr>
      </p:pic>
    </p:spTree>
    <p:extLst>
      <p:ext uri="{BB962C8B-B14F-4D97-AF65-F5344CB8AC3E}">
        <p14:creationId xmlns:p14="http://schemas.microsoft.com/office/powerpoint/2010/main" val="226508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374710" y="852762"/>
            <a:ext cx="9144000" cy="477837"/>
          </a:xfrm>
        </p:spPr>
        <p:txBody>
          <a:bodyPr>
            <a:noAutofit/>
          </a:bodyPr>
          <a:lstStyle/>
          <a:p>
            <a:r>
              <a:rPr lang="en-US" sz="4800" b="1" dirty="0">
                <a:effectLst>
                  <a:outerShdw blurRad="38100" dist="38100" dir="2700000" algn="tl">
                    <a:srgbClr val="000000">
                      <a:alpha val="43137"/>
                    </a:srgbClr>
                  </a:outerShdw>
                </a:effectLst>
              </a:rPr>
              <a:t>What is YOLOv10</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544286" y="801332"/>
            <a:ext cx="11342914" cy="4006089"/>
          </a:xfrm>
        </p:spPr>
        <p:txBody>
          <a:bodyPr>
            <a:normAutofit/>
          </a:bodyPr>
          <a:lstStyle/>
          <a:p>
            <a:pPr algn="l"/>
            <a:endParaRPr lang="en-US" dirty="0"/>
          </a:p>
          <a:p>
            <a:pPr marL="342900" indent="-342900" algn="l">
              <a:buFont typeface="Arial" panose="020B0604020202020204" pitchFamily="34" charset="0"/>
              <a:buChar char="•"/>
            </a:pPr>
            <a:r>
              <a:rPr lang="en-US" sz="1800" dirty="0"/>
              <a:t>YOLOv10 is a cutting-edge computer vision architecture designed for real-time object detection, building upon the advancements of its predecessors.</a:t>
            </a:r>
          </a:p>
          <a:p>
            <a:pPr marL="342900" indent="-342900" algn="l">
              <a:buFont typeface="Arial" panose="020B0604020202020204" pitchFamily="34" charset="0"/>
              <a:buChar char="•"/>
            </a:pPr>
            <a:r>
              <a:rPr lang="en-US" sz="1800" dirty="0"/>
              <a:t>YOLOv10 model achieves a higher mean Average Precision (</a:t>
            </a:r>
            <a:r>
              <a:rPr lang="en-US" sz="1800" dirty="0" err="1"/>
              <a:t>mAP</a:t>
            </a:r>
            <a:r>
              <a:rPr lang="en-US" sz="1800" dirty="0"/>
              <a:t>), compared to the earlier YOLO models such as YOLOv9, YOLOv8 and YOLOv7 when benchmarked against the MS COCO dataset.</a:t>
            </a:r>
          </a:p>
          <a:p>
            <a:pPr marL="342900" indent="-342900" algn="l">
              <a:buFont typeface="Arial" panose="020B0604020202020204" pitchFamily="34" charset="0"/>
              <a:buChar char="•"/>
            </a:pPr>
            <a:r>
              <a:rPr lang="en-US" sz="1800" dirty="0"/>
              <a:t>YOLOv10 model adopt various strategies to tackle the limitations of previous YOLO models, earlier YOLO models rely on NMS for post processing, leading to inefficiencies and increased inference latency. To address these limitations YOLOv10 comes with a consistent dual assignments strategy, which eliminates the need for NMS during inference and significantly reduces the inference latency while maintaining competitive performance.</a:t>
            </a:r>
          </a:p>
          <a:p>
            <a:pPr marL="342900" indent="-342900" algn="l">
              <a:buFont typeface="Arial" panose="020B0604020202020204" pitchFamily="34" charset="0"/>
              <a:buChar char="•"/>
            </a:pPr>
            <a:r>
              <a:rPr lang="en-US" sz="1800" dirty="0"/>
              <a:t>YOLOv10, incorporates an efficiency-accuracy driven design strategy, which involves optimizing various components of the model to minimize computational overhead and enhance performance.</a:t>
            </a:r>
            <a:endParaRPr lang="en-PK" sz="1800" dirty="0"/>
          </a:p>
        </p:txBody>
      </p:sp>
      <p:pic>
        <p:nvPicPr>
          <p:cNvPr id="3074" name="Picture 2">
            <a:extLst>
              <a:ext uri="{FF2B5EF4-FFF2-40B4-BE49-F238E27FC236}">
                <a16:creationId xmlns:a16="http://schemas.microsoft.com/office/drawing/2014/main" id="{B1AB3634-3611-7D56-9791-5611A1556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126" y="4195269"/>
            <a:ext cx="5352661" cy="2188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4287C7-8259-7984-5640-88F5E2A62C17}"/>
              </a:ext>
            </a:extLst>
          </p:cNvPr>
          <p:cNvSpPr txBox="1"/>
          <p:nvPr/>
        </p:nvSpPr>
        <p:spPr>
          <a:xfrm>
            <a:off x="4301413" y="6361166"/>
            <a:ext cx="2371162" cy="369332"/>
          </a:xfrm>
          <a:prstGeom prst="rect">
            <a:avLst/>
          </a:prstGeom>
          <a:noFill/>
        </p:spPr>
        <p:txBody>
          <a:bodyPr wrap="none" rtlCol="0">
            <a:spAutoFit/>
          </a:bodyPr>
          <a:lstStyle/>
          <a:p>
            <a:r>
              <a:rPr lang="en-US" b="0" i="1" dirty="0">
                <a:solidFill>
                  <a:srgbClr val="151515"/>
                </a:solidFill>
                <a:effectLst/>
                <a:highlight>
                  <a:srgbClr val="FFFFFF"/>
                </a:highlight>
                <a:latin typeface="Times New Roman" panose="02020603050405020304" pitchFamily="18" charset="0"/>
                <a:cs typeface="Times New Roman" panose="02020603050405020304" pitchFamily="18" charset="0"/>
              </a:rPr>
              <a:t>YOLOv10 Performance</a:t>
            </a:r>
            <a:endParaRPr lang="en-P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75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374710" y="852762"/>
            <a:ext cx="9144000" cy="477837"/>
          </a:xfrm>
        </p:spPr>
        <p:txBody>
          <a:bodyPr>
            <a:noAutofit/>
          </a:bodyPr>
          <a:lstStyle/>
          <a:p>
            <a:r>
              <a:rPr lang="en-US" sz="4800" b="1" dirty="0">
                <a:effectLst>
                  <a:outerShdw blurRad="38100" dist="38100" dir="2700000" algn="tl">
                    <a:srgbClr val="000000">
                      <a:alpha val="43137"/>
                    </a:srgbClr>
                  </a:outerShdw>
                </a:effectLst>
              </a:rPr>
              <a:t>Non Maximum Suppression (NMS)</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600269" y="1330599"/>
            <a:ext cx="11342914" cy="4245007"/>
          </a:xfrm>
        </p:spPr>
        <p:txBody>
          <a:bodyPr>
            <a:normAutofit/>
          </a:bodyPr>
          <a:lstStyle/>
          <a:p>
            <a:pPr algn="l"/>
            <a:r>
              <a:rPr lang="en-US" dirty="0"/>
              <a:t>Non Max Suppression (NMS) is a post processing technique used in object detection to remove the redundant or overlapping bounding boxes, the main aim of NMS is to retain only the bounding boxes with high confidence score and bounding boxes with low confidence score are suppressed or removed.</a:t>
            </a:r>
            <a:endParaRPr lang="en-PK" dirty="0"/>
          </a:p>
        </p:txBody>
      </p:sp>
      <p:pic>
        <p:nvPicPr>
          <p:cNvPr id="2050" name="Picture 2">
            <a:extLst>
              <a:ext uri="{FF2B5EF4-FFF2-40B4-BE49-F238E27FC236}">
                <a16:creationId xmlns:a16="http://schemas.microsoft.com/office/drawing/2014/main" id="{A09F1168-9BAB-7D6C-1610-6E6874E8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934" y="2820803"/>
            <a:ext cx="7594632" cy="349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7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412032" y="694141"/>
            <a:ext cx="9144000" cy="477837"/>
          </a:xfrm>
        </p:spPr>
        <p:txBody>
          <a:bodyPr>
            <a:noAutofit/>
          </a:bodyPr>
          <a:lstStyle/>
          <a:p>
            <a:r>
              <a:rPr lang="en-US" sz="4800" b="1" dirty="0">
                <a:effectLst>
                  <a:outerShdw blurRad="38100" dist="38100" dir="2700000" algn="tl">
                    <a:srgbClr val="000000">
                      <a:alpha val="43137"/>
                    </a:srgbClr>
                  </a:outerShdw>
                </a:effectLst>
              </a:rPr>
              <a:t>HOW YOLOv10 Works</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424544" y="1171978"/>
            <a:ext cx="5994917" cy="5238153"/>
          </a:xfrm>
        </p:spPr>
        <p:txBody>
          <a:bodyPr>
            <a:noAutofit/>
          </a:bodyPr>
          <a:lstStyle/>
          <a:p>
            <a:pPr algn="l"/>
            <a:r>
              <a:rPr lang="en-US" sz="1700" dirty="0"/>
              <a:t>YOLOv10 introduces a novel training strategy and architectural enhancements. Lets discuss the main components of how YOLOv10 works.</a:t>
            </a:r>
          </a:p>
          <a:p>
            <a:pPr algn="l"/>
            <a:r>
              <a:rPr lang="en-US" sz="1700" b="1" i="0" dirty="0">
                <a:solidFill>
                  <a:srgbClr val="5400EC"/>
                </a:solidFill>
                <a:effectLst/>
                <a:highlight>
                  <a:srgbClr val="FFFFFF"/>
                </a:highlight>
                <a:latin typeface="paralucent"/>
              </a:rPr>
              <a:t>NMS-Free Training Strategy with Dual Label Assignments</a:t>
            </a:r>
          </a:p>
          <a:p>
            <a:pPr algn="l"/>
            <a:r>
              <a:rPr lang="en-US" sz="1700" dirty="0"/>
              <a:t>Traditional YOLO models employ a one to many assignment strategy during training which makes it necessary to use Non Maximum Suppression (NMS) during inference to filter out redundant predictions/ bounding boxes, leading to inefficiencies and increased inference latency.</a:t>
            </a:r>
          </a:p>
          <a:p>
            <a:pPr algn="l"/>
            <a:r>
              <a:rPr lang="en-US" sz="1700" dirty="0"/>
              <a:t>To overcome this issue, YOLOv10 adopts a dual label assignment strategy that integrates both one to many and one to one matching approaches.</a:t>
            </a:r>
          </a:p>
          <a:p>
            <a:pPr algn="l"/>
            <a:r>
              <a:rPr lang="en-US" sz="1700" dirty="0"/>
              <a:t>1. </a:t>
            </a:r>
            <a:r>
              <a:rPr lang="en-US" sz="1700" b="1" u="sng" dirty="0"/>
              <a:t>One-to-One Matching</a:t>
            </a:r>
            <a:r>
              <a:rPr lang="en-US" sz="1700" dirty="0"/>
              <a:t>: Assigns a single prediction to each ground truth instance, eliminating the need for NMS and enabling end-to-end deployment. This approach typically results in weaker supervision, causing suboptimal accuracy and slower convergence.</a:t>
            </a:r>
          </a:p>
          <a:p>
            <a:pPr algn="l"/>
            <a:r>
              <a:rPr lang="en-US" sz="1700" dirty="0"/>
              <a:t>2. </a:t>
            </a:r>
            <a:r>
              <a:rPr lang="en-US" sz="1700" b="1" u="sng" dirty="0"/>
              <a:t>One-to-Many Assignments</a:t>
            </a:r>
            <a:r>
              <a:rPr lang="en-US" sz="1700" dirty="0"/>
              <a:t>: Provides riches supervisory signals but requires NMS for inference.</a:t>
            </a:r>
          </a:p>
          <a:p>
            <a:pPr algn="l"/>
            <a:endParaRPr lang="en-US" sz="1700" dirty="0"/>
          </a:p>
          <a:p>
            <a:br>
              <a:rPr lang="en-US" sz="1700" dirty="0"/>
            </a:br>
            <a:endParaRPr lang="en-US" sz="1700" dirty="0"/>
          </a:p>
        </p:txBody>
      </p:sp>
      <p:pic>
        <p:nvPicPr>
          <p:cNvPr id="5" name="Picture 4">
            <a:extLst>
              <a:ext uri="{FF2B5EF4-FFF2-40B4-BE49-F238E27FC236}">
                <a16:creationId xmlns:a16="http://schemas.microsoft.com/office/drawing/2014/main" id="{4A34EC2C-E29E-416D-B3D7-93C645491621}"/>
              </a:ext>
            </a:extLst>
          </p:cNvPr>
          <p:cNvPicPr>
            <a:picLocks noChangeAspect="1"/>
          </p:cNvPicPr>
          <p:nvPr/>
        </p:nvPicPr>
        <p:blipFill>
          <a:blip r:embed="rId2"/>
          <a:stretch>
            <a:fillRect/>
          </a:stretch>
        </p:blipFill>
        <p:spPr>
          <a:xfrm>
            <a:off x="6419461" y="1171978"/>
            <a:ext cx="5648177" cy="3844466"/>
          </a:xfrm>
          <a:prstGeom prst="rect">
            <a:avLst/>
          </a:prstGeom>
        </p:spPr>
      </p:pic>
      <p:sp>
        <p:nvSpPr>
          <p:cNvPr id="6" name="TextBox 5">
            <a:extLst>
              <a:ext uri="{FF2B5EF4-FFF2-40B4-BE49-F238E27FC236}">
                <a16:creationId xmlns:a16="http://schemas.microsoft.com/office/drawing/2014/main" id="{C456E81D-AA25-3BAE-DFE1-118489784CD1}"/>
              </a:ext>
            </a:extLst>
          </p:cNvPr>
          <p:cNvSpPr txBox="1"/>
          <p:nvPr/>
        </p:nvSpPr>
        <p:spPr>
          <a:xfrm>
            <a:off x="6493716" y="4766085"/>
            <a:ext cx="5499665" cy="2554545"/>
          </a:xfrm>
          <a:prstGeom prst="rect">
            <a:avLst/>
          </a:prstGeom>
          <a:noFill/>
        </p:spPr>
        <p:txBody>
          <a:bodyPr wrap="square">
            <a:spAutoFit/>
          </a:bodyPr>
          <a:lstStyle/>
          <a:p>
            <a:pPr algn="l"/>
            <a:r>
              <a:rPr lang="en-US" sz="1600" dirty="0"/>
              <a:t>YOLOv10 cleverly combines these strategies by introducing an additional one-to-one head, mirroring the original one-to-many branch's structure and optimization objectives. During training, both heads are jointly optimized, leveraging the rich supervision from the one-to-many assignments. During inference, the model utilizes only the one-to-one head, thus bypassing the need for NMS and achieving high efficiency without additional inference cost.</a:t>
            </a:r>
          </a:p>
          <a:p>
            <a:br>
              <a:rPr lang="en-US" sz="1600" dirty="0"/>
            </a:br>
            <a:endParaRPr lang="en-PK" sz="1600" dirty="0"/>
          </a:p>
        </p:txBody>
      </p:sp>
    </p:spTree>
    <p:extLst>
      <p:ext uri="{BB962C8B-B14F-4D97-AF65-F5344CB8AC3E}">
        <p14:creationId xmlns:p14="http://schemas.microsoft.com/office/powerpoint/2010/main" val="112408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412032" y="694141"/>
            <a:ext cx="9144000" cy="477837"/>
          </a:xfrm>
        </p:spPr>
        <p:txBody>
          <a:bodyPr>
            <a:noAutofit/>
          </a:bodyPr>
          <a:lstStyle/>
          <a:p>
            <a:r>
              <a:rPr lang="en-US" sz="4800" b="1" dirty="0">
                <a:effectLst>
                  <a:outerShdw blurRad="38100" dist="38100" dir="2700000" algn="tl">
                    <a:srgbClr val="000000">
                      <a:alpha val="43137"/>
                    </a:srgbClr>
                  </a:outerShdw>
                </a:effectLst>
              </a:rPr>
              <a:t>HOW YOLOv10 Works</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424544" y="1171978"/>
            <a:ext cx="5994917" cy="5238153"/>
          </a:xfrm>
        </p:spPr>
        <p:txBody>
          <a:bodyPr>
            <a:noAutofit/>
          </a:bodyPr>
          <a:lstStyle/>
          <a:p>
            <a:pPr algn="l"/>
            <a:r>
              <a:rPr lang="en-US" sz="1700" b="1" u="sng" dirty="0"/>
              <a:t>Consistent Matching Metric</a:t>
            </a:r>
          </a:p>
          <a:p>
            <a:pPr algn="l"/>
            <a:r>
              <a:rPr lang="en-US" sz="1700" dirty="0"/>
              <a:t>A key component of the dual label assignment strategy is the consistent matching metric used to evaluate the concordance between prediction and ground truth instances.</a:t>
            </a:r>
            <a:br>
              <a:rPr lang="en-US" sz="1400" dirty="0"/>
            </a:br>
            <a:endParaRPr lang="en-US" sz="1700" dirty="0"/>
          </a:p>
          <a:p>
            <a:br>
              <a:rPr lang="en-US" sz="1700" dirty="0"/>
            </a:br>
            <a:endParaRPr lang="en-US" sz="1700" dirty="0"/>
          </a:p>
        </p:txBody>
      </p:sp>
      <p:pic>
        <p:nvPicPr>
          <p:cNvPr id="6" name="Picture 5">
            <a:extLst>
              <a:ext uri="{FF2B5EF4-FFF2-40B4-BE49-F238E27FC236}">
                <a16:creationId xmlns:a16="http://schemas.microsoft.com/office/drawing/2014/main" id="{AEBC506E-F802-B02F-FC89-AA6259C11712}"/>
              </a:ext>
            </a:extLst>
          </p:cNvPr>
          <p:cNvPicPr>
            <a:picLocks noChangeAspect="1"/>
          </p:cNvPicPr>
          <p:nvPr/>
        </p:nvPicPr>
        <p:blipFill>
          <a:blip r:embed="rId2"/>
          <a:stretch>
            <a:fillRect/>
          </a:stretch>
        </p:blipFill>
        <p:spPr>
          <a:xfrm>
            <a:off x="7143750" y="1224067"/>
            <a:ext cx="5048250" cy="5133975"/>
          </a:xfrm>
          <a:prstGeom prst="rect">
            <a:avLst/>
          </a:prstGeom>
        </p:spPr>
      </p:pic>
      <p:pic>
        <p:nvPicPr>
          <p:cNvPr id="4098" name="Picture 2">
            <a:extLst>
              <a:ext uri="{FF2B5EF4-FFF2-40B4-BE49-F238E27FC236}">
                <a16:creationId xmlns:a16="http://schemas.microsoft.com/office/drawing/2014/main" id="{BD0B01AD-4853-1EBC-58FA-C369641B0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03" y="2542745"/>
            <a:ext cx="5971358" cy="24966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528EB1-AA6C-5CBE-D607-CC5253EEF728}"/>
              </a:ext>
            </a:extLst>
          </p:cNvPr>
          <p:cNvSpPr txBox="1"/>
          <p:nvPr/>
        </p:nvSpPr>
        <p:spPr>
          <a:xfrm>
            <a:off x="930729" y="5147869"/>
            <a:ext cx="6097554" cy="369332"/>
          </a:xfrm>
          <a:prstGeom prst="rect">
            <a:avLst/>
          </a:prstGeom>
          <a:noFill/>
        </p:spPr>
        <p:txBody>
          <a:bodyPr wrap="square">
            <a:spAutoFit/>
          </a:bodyPr>
          <a:lstStyle/>
          <a:p>
            <a:r>
              <a:rPr lang="en-US" b="0" i="1" dirty="0">
                <a:solidFill>
                  <a:srgbClr val="151515"/>
                </a:solidFill>
                <a:effectLst/>
                <a:latin typeface="proxima-nova"/>
              </a:rPr>
              <a:t>Consistent dual assignments for NMS-free training</a:t>
            </a:r>
            <a:endParaRPr lang="en-PK" dirty="0"/>
          </a:p>
        </p:txBody>
      </p:sp>
    </p:spTree>
    <p:extLst>
      <p:ext uri="{BB962C8B-B14F-4D97-AF65-F5344CB8AC3E}">
        <p14:creationId xmlns:p14="http://schemas.microsoft.com/office/powerpoint/2010/main" val="212664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412032" y="694141"/>
            <a:ext cx="9144000" cy="477837"/>
          </a:xfrm>
        </p:spPr>
        <p:txBody>
          <a:bodyPr>
            <a:noAutofit/>
          </a:bodyPr>
          <a:lstStyle/>
          <a:p>
            <a:r>
              <a:rPr lang="en-US" sz="4800" b="1" dirty="0">
                <a:effectLst>
                  <a:outerShdw blurRad="38100" dist="38100" dir="2700000" algn="tl">
                    <a:srgbClr val="000000">
                      <a:alpha val="43137"/>
                    </a:srgbClr>
                  </a:outerShdw>
                </a:effectLst>
              </a:rPr>
              <a:t>Architecture Enhancements</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980492" y="1649815"/>
            <a:ext cx="10231015" cy="4432092"/>
          </a:xfrm>
        </p:spPr>
        <p:txBody>
          <a:bodyPr>
            <a:noAutofit/>
          </a:bodyPr>
          <a:lstStyle/>
          <a:p>
            <a:pPr algn="l"/>
            <a:r>
              <a:rPr lang="en-US" sz="1700" dirty="0"/>
              <a:t>The components of YOLO models consist of the stem, downsampling layers, stages with basic building blocks and the head. The stem incurs minimal computational cost. YOLOv10 thus focuses on optimizing the other three parts enhance efficiency.</a:t>
            </a:r>
          </a:p>
          <a:p>
            <a:pPr marL="342900" indent="-342900" algn="l">
              <a:buAutoNum type="arabicPeriod"/>
            </a:pPr>
            <a:r>
              <a:rPr lang="en-US" sz="1700" b="1" dirty="0"/>
              <a:t>Lightweight Classification Head</a:t>
            </a:r>
            <a:r>
              <a:rPr lang="en-US" sz="1700" dirty="0"/>
              <a:t>: In YOLOv10, a light weight classification head is designed to reduce computational redundancy, ensuring that the model operates more efficiently.</a:t>
            </a:r>
          </a:p>
          <a:p>
            <a:pPr marL="342900" indent="-342900" algn="l">
              <a:buAutoNum type="arabicPeriod"/>
            </a:pPr>
            <a:r>
              <a:rPr lang="en-US" sz="1700" b="1" dirty="0"/>
              <a:t>Spatial-Channel Decoupled Downsampling: </a:t>
            </a:r>
            <a:r>
              <a:rPr lang="en-US" sz="1700" dirty="0"/>
              <a:t>Spatial-channel decoupled downsampling is employed to optimize feature extraction, making the process more efficient. </a:t>
            </a:r>
          </a:p>
          <a:p>
            <a:pPr marL="342900" indent="-342900" algn="l">
              <a:buAutoNum type="arabicPeriod"/>
            </a:pPr>
            <a:r>
              <a:rPr lang="en-US" sz="1700" b="1" dirty="0"/>
              <a:t>Rank-Guided Block Design: </a:t>
            </a:r>
            <a:r>
              <a:rPr lang="en-US" sz="1700" dirty="0"/>
              <a:t>The rank-guided block design further streamlines the architecture, enhancing overall efficiency. </a:t>
            </a:r>
          </a:p>
          <a:p>
            <a:pPr marL="342900" indent="-342900" algn="l">
              <a:buAutoNum type="arabicPeriod"/>
            </a:pPr>
            <a:r>
              <a:rPr lang="en-US" sz="1700" b="1" dirty="0"/>
              <a:t>Large-Kernel Convolution: </a:t>
            </a:r>
            <a:r>
              <a:rPr lang="en-US" sz="1700" dirty="0"/>
              <a:t>Large – Kernel convolution is utilized to improve the model’s capability to capture detailed features and the effective partial self-attention module boosts accuracy with minimal computational cost.</a:t>
            </a:r>
          </a:p>
          <a:p>
            <a:pPr marL="342900" indent="-342900" algn="l">
              <a:buAutoNum type="arabicPeriod"/>
            </a:pPr>
            <a:endParaRPr lang="en-US" sz="1700" dirty="0"/>
          </a:p>
        </p:txBody>
      </p:sp>
      <p:sp>
        <p:nvSpPr>
          <p:cNvPr id="5" name="TextBox 4">
            <a:extLst>
              <a:ext uri="{FF2B5EF4-FFF2-40B4-BE49-F238E27FC236}">
                <a16:creationId xmlns:a16="http://schemas.microsoft.com/office/drawing/2014/main" id="{670DEA65-A04B-36A4-F444-F163ACA75346}"/>
              </a:ext>
            </a:extLst>
          </p:cNvPr>
          <p:cNvSpPr txBox="1"/>
          <p:nvPr/>
        </p:nvSpPr>
        <p:spPr>
          <a:xfrm>
            <a:off x="614263" y="1171978"/>
            <a:ext cx="10739535" cy="1200329"/>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latin typeface="+mj-lt"/>
                <a:ea typeface="+mj-ea"/>
                <a:cs typeface="+mj-cs"/>
              </a:rPr>
              <a:t>Classification Head, Decoupled Downsampling, Rank-Guided Block Design</a:t>
            </a:r>
          </a:p>
          <a:p>
            <a:pPr algn="ctr"/>
            <a:br>
              <a:rPr lang="en-US" sz="2400" dirty="0"/>
            </a:br>
            <a:endParaRPr lang="en-PK" sz="2400" dirty="0"/>
          </a:p>
        </p:txBody>
      </p:sp>
    </p:spTree>
    <p:extLst>
      <p:ext uri="{BB962C8B-B14F-4D97-AF65-F5344CB8AC3E}">
        <p14:creationId xmlns:p14="http://schemas.microsoft.com/office/powerpoint/2010/main" val="20957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412032" y="694141"/>
            <a:ext cx="9144000" cy="477837"/>
          </a:xfrm>
        </p:spPr>
        <p:txBody>
          <a:bodyPr>
            <a:noAutofit/>
          </a:bodyPr>
          <a:lstStyle/>
          <a:p>
            <a:r>
              <a:rPr lang="en-US" sz="4800" b="1" dirty="0">
                <a:effectLst>
                  <a:outerShdw blurRad="38100" dist="38100" dir="2700000" algn="tl">
                    <a:srgbClr val="000000">
                      <a:alpha val="43137"/>
                    </a:srgbClr>
                  </a:outerShdw>
                </a:effectLst>
              </a:rPr>
              <a:t>YOLOv10 Performance Comparison</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980493" y="1323243"/>
            <a:ext cx="4655198" cy="4432092"/>
          </a:xfrm>
        </p:spPr>
        <p:txBody>
          <a:bodyPr>
            <a:noAutofit/>
          </a:bodyPr>
          <a:lstStyle/>
          <a:p>
            <a:pPr algn="l"/>
            <a:r>
              <a:rPr lang="en-US" sz="1700" dirty="0"/>
              <a:t>YOLOv10 in comparison to other baseline models like YOLOv8, YOLOv10 demonstrates improvements of 1.2% / 1.4% / 0.5% / 0.3% / 0.5% in Average Precision (AP), with 28% / 36% / 41% / 44% / 57% fewer parameters, 23% / 24% / 25% / 27% / 38% fewer calculations and 70% / 65% / 50% / 41% / 37% lower latencies for N / S / M / L / X variants, respectively. </a:t>
            </a:r>
          </a:p>
        </p:txBody>
      </p:sp>
      <p:pic>
        <p:nvPicPr>
          <p:cNvPr id="6146" name="Picture 2">
            <a:extLst>
              <a:ext uri="{FF2B5EF4-FFF2-40B4-BE49-F238E27FC236}">
                <a16:creationId xmlns:a16="http://schemas.microsoft.com/office/drawing/2014/main" id="{F28E5706-BFEA-0568-0F27-4476E42E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032" y="1323243"/>
            <a:ext cx="4989711" cy="4524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230E7D-5DED-02BD-99C5-486AF90DE0E6}"/>
              </a:ext>
            </a:extLst>
          </p:cNvPr>
          <p:cNvSpPr txBox="1"/>
          <p:nvPr/>
        </p:nvSpPr>
        <p:spPr>
          <a:xfrm>
            <a:off x="5984032" y="5863777"/>
            <a:ext cx="6097554" cy="600164"/>
          </a:xfrm>
          <a:prstGeom prst="rect">
            <a:avLst/>
          </a:prstGeom>
          <a:noFill/>
        </p:spPr>
        <p:txBody>
          <a:bodyPr wrap="square">
            <a:spAutoFit/>
          </a:bodyPr>
          <a:lstStyle/>
          <a:p>
            <a:r>
              <a:rPr lang="en-US" sz="1100" b="0" i="1" dirty="0">
                <a:solidFill>
                  <a:srgbClr val="151515"/>
                </a:solidFill>
                <a:effectLst/>
                <a:latin typeface="proxima-nova"/>
              </a:rPr>
              <a:t>Comparisons of the real-time object detectors on MS COCO dataset in terms of latency-accuracy (left) and size-accuracy (right) trade-offs, measured using the official pre-trained models for end-to-end latency.</a:t>
            </a:r>
            <a:endParaRPr lang="en-PK" sz="1100" dirty="0"/>
          </a:p>
        </p:txBody>
      </p:sp>
    </p:spTree>
    <p:extLst>
      <p:ext uri="{BB962C8B-B14F-4D97-AF65-F5344CB8AC3E}">
        <p14:creationId xmlns:p14="http://schemas.microsoft.com/office/powerpoint/2010/main" val="163110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D999-669D-75C5-D0E8-FCAAD02A33EE}"/>
              </a:ext>
            </a:extLst>
          </p:cNvPr>
          <p:cNvSpPr>
            <a:spLocks noGrp="1"/>
          </p:cNvSpPr>
          <p:nvPr>
            <p:ph type="ctrTitle"/>
          </p:nvPr>
        </p:nvSpPr>
        <p:spPr>
          <a:xfrm>
            <a:off x="1412032" y="694141"/>
            <a:ext cx="9144000" cy="477837"/>
          </a:xfrm>
        </p:spPr>
        <p:txBody>
          <a:bodyPr>
            <a:noAutofit/>
          </a:bodyPr>
          <a:lstStyle/>
          <a:p>
            <a:r>
              <a:rPr lang="en-US" sz="4800" b="1" dirty="0">
                <a:effectLst>
                  <a:outerShdw blurRad="38100" dist="38100" dir="2700000" algn="tl">
                    <a:srgbClr val="000000">
                      <a:alpha val="43137"/>
                    </a:srgbClr>
                  </a:outerShdw>
                </a:effectLst>
              </a:rPr>
              <a:t>Conclusion</a:t>
            </a:r>
            <a:endParaRPr lang="en-PK"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4AE48C-4A0C-3803-2683-354DDFECFBDD}"/>
              </a:ext>
            </a:extLst>
          </p:cNvPr>
          <p:cNvSpPr>
            <a:spLocks noGrp="1"/>
          </p:cNvSpPr>
          <p:nvPr>
            <p:ph type="subTitle" idx="1"/>
          </p:nvPr>
        </p:nvSpPr>
        <p:spPr>
          <a:xfrm>
            <a:off x="980492" y="1323243"/>
            <a:ext cx="10822731" cy="4432092"/>
          </a:xfrm>
        </p:spPr>
        <p:txBody>
          <a:bodyPr>
            <a:noAutofit/>
          </a:bodyPr>
          <a:lstStyle/>
          <a:p>
            <a:pPr algn="l"/>
            <a:r>
              <a:rPr lang="en-US" sz="1700" dirty="0"/>
              <a:t>YOLOv10 represents a significant advancement in real-time object detection, achieving state-of-the-art performance in terms of speed and accuracy.</a:t>
            </a:r>
          </a:p>
          <a:p>
            <a:pPr marL="285750" indent="-285750" algn="l">
              <a:buFont typeface="Arial" panose="020B0604020202020204" pitchFamily="34" charset="0"/>
              <a:buChar char="•"/>
            </a:pPr>
            <a:r>
              <a:rPr lang="en-US" sz="1700" dirty="0"/>
              <a:t>By introducing NMS free training and efficiency-accuracy driven model design strategy, YOLOv10 improves accuracy while reducing computational redundancy and latency.</a:t>
            </a:r>
          </a:p>
          <a:p>
            <a:pPr marL="285750" indent="-285750" algn="l">
              <a:buFont typeface="Arial" panose="020B0604020202020204" pitchFamily="34" charset="0"/>
              <a:buChar char="•"/>
            </a:pPr>
            <a:r>
              <a:rPr lang="en-US" sz="1700" dirty="0"/>
              <a:t>Comparative analysis against baseline models and other detectors demonstrate YOLOv10’s superiority in Average Precision (AP), parameter efficiency and inference speed.</a:t>
            </a:r>
          </a:p>
        </p:txBody>
      </p:sp>
    </p:spTree>
    <p:extLst>
      <p:ext uri="{BB962C8B-B14F-4D97-AF65-F5344CB8AC3E}">
        <p14:creationId xmlns:p14="http://schemas.microsoft.com/office/powerpoint/2010/main" val="312650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867</Words>
  <Application>Microsoft Office PowerPoint</Application>
  <PresentationFormat>Widescreen</PresentationFormat>
  <Paragraphs>50</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paralucent</vt:lpstr>
      <vt:lpstr>proxima-nova</vt:lpstr>
      <vt:lpstr>Times New Roman</vt:lpstr>
      <vt:lpstr>Office Theme</vt:lpstr>
      <vt:lpstr>YOLOv10: Real-Time End-to-End Object Detection</vt:lpstr>
      <vt:lpstr>What is YOLOv10</vt:lpstr>
      <vt:lpstr>Non Maximum Suppression (NMS)</vt:lpstr>
      <vt:lpstr>HOW YOLOv10 Works</vt:lpstr>
      <vt:lpstr>HOW YOLOv10 Works</vt:lpstr>
      <vt:lpstr>Architecture Enhancements</vt:lpstr>
      <vt:lpstr>YOLOv10 Performance Comparison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muhammadmoinfaisalbutt@outlook.com</dc:creator>
  <cp:lastModifiedBy>muhammadmoinfaisalbutt@outlook.com</cp:lastModifiedBy>
  <cp:revision>3</cp:revision>
  <dcterms:created xsi:type="dcterms:W3CDTF">2024-06-28T11:18:24Z</dcterms:created>
  <dcterms:modified xsi:type="dcterms:W3CDTF">2024-07-01T06:51:43Z</dcterms:modified>
</cp:coreProperties>
</file>